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66" r:id="rId1"/>
  </p:sldMasterIdLst>
  <p:notesMasterIdLst>
    <p:notesMasterId r:id="rId2"/>
  </p:notesMasterIdLst>
  <p:handoutMasterIdLst>
    <p:handoutMasterId r:id="rId3"/>
  </p:handoutMasterIdLst>
  <p:sldIdLst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55" r:id="rId35"/>
  </p:sldIdLst>
  <p:sldSz type="screen4x3" cy="6858000" cx="9144000"/>
  <p:notesSz cx="6858000" cy="9144000"/>
  <p:defaultTextStyle>
    <a:defPPr>
      <a:defRPr lang="en-US"/>
    </a:defPPr>
    <a:lvl1pPr algn="l" defTabSz="4572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p="http://schemas.openxmlformats.org/presentationml/2006/main" xmlns:r="http://schemas.openxmlformats.org/officeDocument/2006/relationships" xmlns:a="http://schemas.openxmlformats.org/drawingml/2006/main">
  <p:cmAuthor id="1" name="office" initials="o" lastIdx="1" clrIdx="0"/>
</p:cmAuthorLst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clrMru>
    <a:srgbClr val="0070C0"/>
    <a:srgbClr val="48D1EC"/>
    <a:srgbClr val="0000FF"/>
    <a:srgbClr val="41C5C5"/>
    <a:srgbClr val="FF0000"/>
    <a:srgbClr val="3C3C8E"/>
    <a:srgbClr val="E95155"/>
    <a:srgbClr val="1D9BA0"/>
    <a:srgbClr val="02409A"/>
    <a:srgbClr val="F6AB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8049" autoAdjust="0"/>
    <p:restoredTop sz="72992" autoAdjust="0"/>
  </p:normalViewPr>
  <p:slideViewPr>
    <p:cSldViewPr snapToGrid="0">
      <p:cViewPr varScale="1">
        <p:scale>
          <a:sx n="97" d="100"/>
          <a:sy n="97" d="100"/>
        </p:scale>
        <p:origin x="2558" y="69"/>
      </p:cViewPr>
      <p:guideLst>
        <p:guide orient="horz" pos="2228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4358" y="45"/>
      </p:cViewPr>
    </p:cSldViewPr>
  </p:notes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tableStyles" Target="tableStyles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commentAuthors" Target="commentAuthors.xml"/><Relationship Id="rId40" Type="http://schemas.openxmlformats.org/officeDocument/2006/relationships/theme" Target="theme/theme1.xml"/></Relationships>
</file>

<file path=ppt/handoutMasters/_rels/handout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6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977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940797A1-4835-44A0-92EB-AD5452DEE273}" type="datetimeFigureOut">
              <a:rPr altLang="en-US" lang="zh-CN" smtClean="0"/>
              <a:t>2024/1/25</a:t>
            </a:fld>
            <a:endParaRPr altLang="en-US" lang="zh-CN"/>
          </a:p>
        </p:txBody>
      </p:sp>
      <p:sp>
        <p:nvSpPr>
          <p:cNvPr id="1048978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979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935767F2-0C03-406D-8BA6-A174136B24C0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</p:handoutMaster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971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42D28764-9015-4647-AA92-F749CEE7B340}" type="datetimeFigureOut">
              <a:rPr altLang="en-US" lang="zh-CN" smtClean="0"/>
              <a:t>2024/1/25</a:t>
            </a:fld>
            <a:endParaRPr altLang="en-US" lang="zh-CN"/>
          </a:p>
        </p:txBody>
      </p:sp>
      <p:sp>
        <p:nvSpPr>
          <p:cNvPr id="1048972" name="幻灯片图像占位符 3"/>
          <p:cNvSpPr>
            <a:spLocks noChangeAspect="1" noRot="1" noGrp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altLang="en-US" lang="zh-CN"/>
          </a:p>
        </p:txBody>
      </p:sp>
      <p:sp>
        <p:nvSpPr>
          <p:cNvPr id="1048973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897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97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EE634212-A9A7-4B0A-843A-3259CA58953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18.xml.rels><?xml version="1.0" encoding="UTF-8" standalone="yes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19.xml.rels><?xml version="1.0" encoding="UTF-8" standalone="yes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20.xml.rels><?xml version="1.0" encoding="UTF-8" standalone="yes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21.xml.rels><?xml version="1.0" encoding="UTF-8" standalone="yes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</file>

<file path=ppt/notesSlides/_rels/notesSlide2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</file>

<file path=ppt/notesSlides/_rels/notesSlide23.xml.rels><?xml version="1.0" encoding="UTF-8" standalone="yes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</file>

<file path=ppt/notesSlides/_rels/notesSlide24.xml.rels><?xml version="1.0" encoding="UTF-8" standalone="yes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</file>

<file path=ppt/notesSlides/_rels/notesSlide25.xml.rels><?xml version="1.0" encoding="UTF-8" standalone="yes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</file>

<file path=ppt/notesSlides/_rels/notesSlide26.xml.rels><?xml version="1.0" encoding="UTF-8" standalone="yes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</file>

<file path=ppt/notesSlides/_rels/notesSlide27.xml.rels><?xml version="1.0" encoding="UTF-8" standalone="yes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</file>

<file path=ppt/notesSlides/_rels/notesSlide28.xml.rels><?xml version="1.0" encoding="UTF-8" standalone="yes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</file>

<file path=ppt/notesSlides/_rels/notesSlide29.xml.rels><?xml version="1.0" encoding="UTF-8" standalone="yes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30.xml.rels><?xml version="1.0" encoding="UTF-8" standalone="yes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</file>

<file path=ppt/notesSlides/_rels/notesSlide31.xml.rels><?xml version="1.0" encoding="UTF-8" standalone="yes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8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zh-CN" dirty="0" lang="en-US"/>
          </a:p>
        </p:txBody>
      </p:sp>
      <p:sp>
        <p:nvSpPr>
          <p:cNvPr id="104858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634212-A9A7-4B0A-843A-3259CA589536}" type="slidenum">
              <a:rPr altLang="en-US" lang="zh-CN" smtClean="0"/>
              <a:t>1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9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="0" dirty="0" i="0" lang="zh-CN">
              <a:effectLst/>
              <a:latin typeface="-apple-system"/>
            </a:endParaRPr>
          </a:p>
        </p:txBody>
      </p:sp>
      <p:sp>
        <p:nvSpPr>
          <p:cNvPr id="104870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634212-A9A7-4B0A-843A-3259CA589536}" type="slidenum">
              <a:rPr altLang="en-US" lang="zh-CN" smtClean="0"/>
              <a:t>10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0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zh-CN" b="0" dirty="0" lang="en-US"/>
          </a:p>
        </p:txBody>
      </p:sp>
      <p:sp>
        <p:nvSpPr>
          <p:cNvPr id="104870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634212-A9A7-4B0A-843A-3259CA589536}" type="slidenum">
              <a:rPr altLang="en-US" lang="zh-CN" smtClean="0"/>
              <a:t>11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1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l"/>
            <a:endParaRPr altLang="en-US" b="0" dirty="0" i="0" lang="zh-CN">
              <a:effectLst/>
              <a:latin typeface="-apple-system"/>
            </a:endParaRPr>
          </a:p>
        </p:txBody>
      </p:sp>
      <p:sp>
        <p:nvSpPr>
          <p:cNvPr id="104872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634212-A9A7-4B0A-843A-3259CA589536}" type="slidenum">
              <a:rPr altLang="en-US" lang="zh-CN" smtClean="0"/>
              <a:t>12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l" defTabSz="914400" eaLnBrk="1" fontAlgn="auto" hangingPunct="1" indent="0" latinLnBrk="0" lvl="0" marL="0" marR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endParaRPr altLang="zh-CN" dirty="0" lang="en-US">
              <a:latin typeface="pingfang SC"/>
            </a:endParaRPr>
          </a:p>
        </p:txBody>
      </p:sp>
      <p:sp>
        <p:nvSpPr>
          <p:cNvPr id="104872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634212-A9A7-4B0A-843A-3259CA589536}" type="slidenum">
              <a:rPr altLang="en-US" lang="zh-CN" smtClean="0"/>
              <a:t>13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6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3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l" defTabSz="914400" eaLnBrk="1" fontAlgn="auto" hangingPunct="1" indent="0" latinLnBrk="0" lvl="0" marL="0" marR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endParaRPr altLang="zh-CN" dirty="0" lang="en-US">
              <a:latin typeface="pingfang SC"/>
            </a:endParaRPr>
          </a:p>
        </p:txBody>
      </p:sp>
      <p:sp>
        <p:nvSpPr>
          <p:cNvPr id="104873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634212-A9A7-4B0A-843A-3259CA589536}" type="slidenum">
              <a:rPr altLang="en-US" lang="zh-CN" smtClean="0"/>
              <a:t>14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5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4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l" indent="0" marL="0">
              <a:lnSpc>
                <a:spcPct val="125000"/>
              </a:lnSpc>
              <a:buFont typeface="Arial" panose="020B0604020202020204" pitchFamily="34" charset="0"/>
              <a:buNone/>
            </a:pPr>
            <a:endParaRPr altLang="zh-CN" b="0" dirty="0" sz="1200" lang="en-US">
              <a:solidFill>
                <a:srgbClr val="02409A"/>
              </a:solidFill>
            </a:endParaRPr>
          </a:p>
        </p:txBody>
      </p:sp>
      <p:sp>
        <p:nvSpPr>
          <p:cNvPr id="104874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634212-A9A7-4B0A-843A-3259CA589536}" type="slidenum">
              <a:rPr altLang="en-US" lang="zh-CN" smtClean="0"/>
              <a:t>15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4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5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l" indent="0" marL="0">
              <a:lnSpc>
                <a:spcPct val="125000"/>
              </a:lnSpc>
              <a:buFont typeface="Arial" panose="020B0604020202020204" pitchFamily="34" charset="0"/>
              <a:buNone/>
            </a:pPr>
            <a:endParaRPr altLang="zh-CN" b="0" dirty="0" sz="1200" lang="en-US">
              <a:solidFill>
                <a:srgbClr val="02409A"/>
              </a:solidFill>
            </a:endParaRPr>
          </a:p>
        </p:txBody>
      </p:sp>
      <p:sp>
        <p:nvSpPr>
          <p:cNvPr id="1048756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634212-A9A7-4B0A-843A-3259CA589536}" type="slidenum">
              <a:rPr altLang="en-US" lang="zh-CN" smtClean="0"/>
              <a:t>16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2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6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l" indent="0" marL="0">
              <a:lnSpc>
                <a:spcPct val="125000"/>
              </a:lnSpc>
              <a:buFont typeface="Arial" panose="020B0604020202020204" pitchFamily="34" charset="0"/>
              <a:buNone/>
            </a:pPr>
            <a:endParaRPr altLang="zh-CN" b="0" dirty="0" sz="1200" lang="en-US">
              <a:solidFill>
                <a:srgbClr val="02409A"/>
              </a:solidFill>
            </a:endParaRPr>
          </a:p>
        </p:txBody>
      </p:sp>
      <p:sp>
        <p:nvSpPr>
          <p:cNvPr id="104876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634212-A9A7-4B0A-843A-3259CA589536}" type="slidenum">
              <a:rPr altLang="en-US" lang="zh-CN" smtClean="0"/>
              <a:t>17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3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7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77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634212-A9A7-4B0A-843A-3259CA589536}" type="slidenum">
              <a:rPr altLang="en-US" lang="zh-CN" smtClean="0"/>
              <a:t>18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1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="0" dirty="0" lang="zh-CN"/>
          </a:p>
        </p:txBody>
      </p:sp>
      <p:sp>
        <p:nvSpPr>
          <p:cNvPr id="104878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634212-A9A7-4B0A-843A-3259CA589536}" type="slidenum">
              <a:rPr altLang="en-US" lang="zh-CN" smtClean="0"/>
              <a:t>19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1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1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634212-A9A7-4B0A-843A-3259CA589536}" type="slidenum">
              <a:rPr altLang="en-US" lang="zh-CN" smtClean="0"/>
              <a:t>2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9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zh-CN" b="0" dirty="0" lang="en-US"/>
          </a:p>
        </p:txBody>
      </p:sp>
      <p:sp>
        <p:nvSpPr>
          <p:cNvPr id="104879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634212-A9A7-4B0A-843A-3259CA589536}" type="slidenum">
              <a:rPr altLang="en-US" lang="zh-CN" smtClean="0"/>
              <a:t>20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9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8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zh-CN" b="0" dirty="0" lang="en-US"/>
          </a:p>
        </p:txBody>
      </p:sp>
      <p:sp>
        <p:nvSpPr>
          <p:cNvPr id="104882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634212-A9A7-4B0A-843A-3259CA589536}" type="slidenum">
              <a:rPr altLang="en-US" lang="zh-CN" smtClean="0"/>
              <a:t>21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3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84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zh-CN" b="0" dirty="0" i="0" lang="en-US">
              <a:solidFill>
                <a:srgbClr val="1D2129"/>
              </a:solidFill>
              <a:effectLst/>
              <a:latin typeface="PingFangSC-Regular"/>
            </a:endParaRPr>
          </a:p>
        </p:txBody>
      </p:sp>
      <p:sp>
        <p:nvSpPr>
          <p:cNvPr id="104884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634212-A9A7-4B0A-843A-3259CA589536}" type="slidenum">
              <a:rPr altLang="en-US" lang="zh-CN" smtClean="0"/>
              <a:t>22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2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87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="0" dirty="0" lang="zh-CN"/>
          </a:p>
        </p:txBody>
      </p:sp>
      <p:sp>
        <p:nvSpPr>
          <p:cNvPr id="104887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634212-A9A7-4B0A-843A-3259CA589536}" type="slidenum">
              <a:rPr altLang="en-US" lang="zh-CN" smtClean="0"/>
              <a:t>23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8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89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zh-CN" b="0" dirty="0" lang="en-US"/>
          </a:p>
        </p:txBody>
      </p:sp>
      <p:sp>
        <p:nvSpPr>
          <p:cNvPr id="104890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634212-A9A7-4B0A-843A-3259CA589536}" type="slidenum">
              <a:rPr altLang="en-US" lang="zh-CN" smtClean="0"/>
              <a:t>24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9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91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91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634212-A9A7-4B0A-843A-3259CA589536}" type="slidenum">
              <a:rPr altLang="en-US" lang="zh-CN" smtClean="0"/>
              <a:t>25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7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91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zh-CN" dirty="0" lang="en-US"/>
          </a:p>
        </p:txBody>
      </p:sp>
      <p:sp>
        <p:nvSpPr>
          <p:cNvPr id="104891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634212-A9A7-4B0A-843A-3259CA589536}" type="slidenum">
              <a:rPr altLang="en-US" lang="zh-CN" smtClean="0"/>
              <a:t>26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5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92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zh-CN" dirty="0" lang="en-US"/>
          </a:p>
        </p:txBody>
      </p:sp>
      <p:sp>
        <p:nvSpPr>
          <p:cNvPr id="104892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634212-A9A7-4B0A-843A-3259CA589536}" type="slidenum">
              <a:rPr altLang="en-US" lang="zh-CN" smtClean="0"/>
              <a:t>27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3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93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zh-CN" dirty="0" lang="en-US"/>
          </a:p>
        </p:txBody>
      </p:sp>
      <p:sp>
        <p:nvSpPr>
          <p:cNvPr id="104893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634212-A9A7-4B0A-843A-3259CA589536}" type="slidenum">
              <a:rPr altLang="en-US" lang="zh-CN" smtClean="0"/>
              <a:t>28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2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9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zh-CN" dirty="0" lang="en-US"/>
          </a:p>
        </p:txBody>
      </p:sp>
      <p:sp>
        <p:nvSpPr>
          <p:cNvPr id="104894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634212-A9A7-4B0A-843A-3259CA589536}" type="slidenum">
              <a:rPr altLang="en-US" lang="zh-CN" smtClean="0"/>
              <a:t>29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2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2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634212-A9A7-4B0A-843A-3259CA589536}" type="slidenum">
              <a:rPr altLang="en-US" lang="zh-CN" smtClean="0"/>
              <a:t>3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1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95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zh-CN" dirty="0" lang="en-US"/>
          </a:p>
        </p:txBody>
      </p:sp>
      <p:sp>
        <p:nvSpPr>
          <p:cNvPr id="104895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634212-A9A7-4B0A-843A-3259CA589536}" type="slidenum">
              <a:rPr altLang="en-US" lang="zh-CN" smtClean="0"/>
              <a:t>30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8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95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zh-CN" b="0" dirty="0" sz="1200" lang="en-US"/>
          </a:p>
        </p:txBody>
      </p:sp>
      <p:sp>
        <p:nvSpPr>
          <p:cNvPr id="104896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634212-A9A7-4B0A-843A-3259CA589536}" type="slidenum">
              <a:rPr altLang="en-US" lang="zh-CN" smtClean="0"/>
              <a:t>31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3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zh-CN" dirty="0" lang="en-US"/>
          </a:p>
        </p:txBody>
      </p:sp>
      <p:sp>
        <p:nvSpPr>
          <p:cNvPr id="104863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634212-A9A7-4B0A-843A-3259CA589536}" type="slidenum">
              <a:rPr altLang="en-US" lang="zh-CN" smtClean="0"/>
              <a:t>4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4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zh-CN" b="0" dirty="0" i="0" lang="en-US">
              <a:effectLst/>
              <a:latin typeface="-apple-system"/>
            </a:endParaRPr>
          </a:p>
        </p:txBody>
      </p:sp>
      <p:sp>
        <p:nvSpPr>
          <p:cNvPr id="104864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634212-A9A7-4B0A-843A-3259CA589536}" type="slidenum">
              <a:rPr altLang="en-US" lang="zh-CN" smtClean="0"/>
              <a:t>5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5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zh-CN" b="0" dirty="0" i="0" lang="en-US">
              <a:effectLst/>
              <a:latin typeface="-apple-system"/>
            </a:endParaRPr>
          </a:p>
        </p:txBody>
      </p:sp>
      <p:sp>
        <p:nvSpPr>
          <p:cNvPr id="104865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634212-A9A7-4B0A-843A-3259CA589536}" type="slidenum">
              <a:rPr altLang="en-US" lang="zh-CN" smtClean="0"/>
              <a:t>6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6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zh-CN" b="0" dirty="0" i="0" lang="en-US">
              <a:effectLst/>
              <a:latin typeface="-apple-system"/>
            </a:endParaRPr>
          </a:p>
        </p:txBody>
      </p:sp>
      <p:sp>
        <p:nvSpPr>
          <p:cNvPr id="104867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634212-A9A7-4B0A-843A-3259CA589536}" type="slidenum">
              <a:rPr altLang="en-US" lang="zh-CN" smtClean="0"/>
              <a:t>7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7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zh-CN" b="0" dirty="0" i="0" lang="en-US">
              <a:effectLst/>
              <a:latin typeface="-apple-system"/>
            </a:endParaRPr>
          </a:p>
        </p:txBody>
      </p:sp>
      <p:sp>
        <p:nvSpPr>
          <p:cNvPr id="104867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634212-A9A7-4B0A-843A-3259CA589536}" type="slidenum">
              <a:rPr altLang="en-US" lang="zh-CN" smtClean="0"/>
              <a:t>8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8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zh-CN" b="0" dirty="0" i="0" lang="en-US">
              <a:effectLst/>
              <a:latin typeface="-apple-system"/>
            </a:endParaRPr>
          </a:p>
        </p:txBody>
      </p:sp>
      <p:sp>
        <p:nvSpPr>
          <p:cNvPr id="104868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634212-A9A7-4B0A-843A-3259CA589536}" type="slidenum">
              <a:rPr altLang="en-US" lang="zh-CN" smtClean="0"/>
              <a:t>9</a:t>
            </a:fld>
            <a:endParaRPr altLang="en-US"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Google Shape;10;p2"/>
          <p:cNvSpPr/>
          <p:nvPr userDrawn="1"/>
        </p:nvSpPr>
        <p:spPr>
          <a:xfrm>
            <a:off x="628650" y="1923011"/>
            <a:ext cx="7886700" cy="2234930"/>
          </a:xfrm>
          <a:prstGeom prst="rect"/>
          <a:noFill/>
          <a:ln w="25400" cap="flat" cmpd="sng">
            <a:solidFill>
              <a:srgbClr val="02409A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97152" name="图片 14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628650" y="916536"/>
            <a:ext cx="1676189" cy="532800"/>
          </a:xfrm>
          <a:prstGeom prst="rect"/>
        </p:spPr>
      </p:pic>
      <p:sp>
        <p:nvSpPr>
          <p:cNvPr id="1048582" name="Footer Placeholder 4"/>
          <p:cNvSpPr txBox="1"/>
          <p:nvPr userDrawn="1"/>
        </p:nvSpPr>
        <p:spPr>
          <a:xfrm>
            <a:off x="3036282" y="6413478"/>
            <a:ext cx="3086100" cy="365125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ctr" defTabSz="457200" eaLnBrk="1" hangingPunct="1" latinLnBrk="0" marL="0" rtl="0">
              <a:defRPr altLang="zh-CN" sz="1200" kern="1200" lang="en-US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200" lang="en-US">
                <a:solidFill>
                  <a:schemeClr val="tx1"/>
                </a:solidFill>
              </a:rPr>
              <a:t>Southeast University</a:t>
            </a:r>
          </a:p>
        </p:txBody>
      </p:sp>
      <p:sp>
        <p:nvSpPr>
          <p:cNvPr id="1048583" name="日期占位符 3"/>
          <p:cNvSpPr txBox="1"/>
          <p:nvPr userDrawn="1"/>
        </p:nvSpPr>
        <p:spPr>
          <a:xfrm>
            <a:off x="628650" y="6413477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650424-F945-4EC2-8594-4948CA017EDA}" type="datetime1">
              <a:rPr altLang="en-US" sz="1200" lang="zh-CN" smtClean="0">
                <a:solidFill>
                  <a:schemeClr val="tx1"/>
                </a:solidFill>
                <a:latin typeface="+mn-lt"/>
              </a:rPr>
              <a:t>2024/1/25</a:t>
            </a:fld>
            <a:endParaRPr altLang="en-US" sz="1200" lang="zh-CN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29122" y="6407032"/>
            <a:ext cx="542604" cy="365125"/>
          </a:xfrm>
        </p:spPr>
        <p:txBody>
          <a:bodyPr/>
          <a:p>
            <a:fld id="{72A5E12F-523A-4D75-95A2-779F57F5D9E2}" type="slidenum">
              <a:rPr altLang="en-US" lang="zh-CN" smtClean="0"/>
              <a:t>‹#›</a:t>
            </a:fld>
            <a:endParaRPr altLang="en-US" lang="zh-CN"/>
          </a:p>
        </p:txBody>
      </p:sp>
      <p:grpSp>
        <p:nvGrpSpPr>
          <p:cNvPr id="45" name="组合 1"/>
          <p:cNvGrpSpPr/>
          <p:nvPr userDrawn="1"/>
        </p:nvGrpSpPr>
        <p:grpSpPr>
          <a:xfrm>
            <a:off x="162000" y="172128"/>
            <a:ext cx="8820000" cy="6167075"/>
            <a:chOff x="162000" y="172128"/>
            <a:chExt cx="8820000" cy="6167075"/>
          </a:xfrm>
        </p:grpSpPr>
        <p:grpSp>
          <p:nvGrpSpPr>
            <p:cNvPr id="46" name="组合 7"/>
            <p:cNvGrpSpPr/>
            <p:nvPr userDrawn="1"/>
          </p:nvGrpSpPr>
          <p:grpSpPr>
            <a:xfrm>
              <a:off x="162000" y="172128"/>
              <a:ext cx="8820000" cy="6167075"/>
              <a:chOff x="431514" y="174661"/>
              <a:chExt cx="8280971" cy="6155314"/>
            </a:xfrm>
          </p:grpSpPr>
          <p:sp>
            <p:nvSpPr>
              <p:cNvPr id="1048591" name="Google Shape;10;p2"/>
              <p:cNvSpPr/>
              <p:nvPr/>
            </p:nvSpPr>
            <p:spPr>
              <a:xfrm>
                <a:off x="431514" y="760288"/>
                <a:ext cx="8280971" cy="5569687"/>
              </a:xfrm>
              <a:prstGeom prst="rect"/>
              <a:noFill/>
              <a:ln w="25400" cap="flat" cmpd="sng">
                <a:solidFill>
                  <a:srgbClr val="02409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8592" name="矩形 9"/>
              <p:cNvSpPr/>
              <p:nvPr/>
            </p:nvSpPr>
            <p:spPr>
              <a:xfrm>
                <a:off x="431514" y="174661"/>
                <a:ext cx="8280971" cy="585627"/>
              </a:xfrm>
              <a:prstGeom prst="rect"/>
              <a:solidFill>
                <a:srgbClr val="02409A"/>
              </a:solidFill>
              <a:ln w="25400">
                <a:solidFill>
                  <a:srgbClr val="024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/>
                <a:endParaRPr altLang="en-US" lang="zh-CN"/>
              </a:p>
            </p:txBody>
          </p:sp>
        </p:grpSp>
        <p:grpSp>
          <p:nvGrpSpPr>
            <p:cNvPr id="47" name="Google Shape;835;p34"/>
            <p:cNvGrpSpPr/>
            <p:nvPr userDrawn="1"/>
          </p:nvGrpSpPr>
          <p:grpSpPr>
            <a:xfrm>
              <a:off x="199071" y="297017"/>
              <a:ext cx="196346" cy="282999"/>
              <a:chOff x="5083925" y="2066350"/>
              <a:chExt cx="28825" cy="41550"/>
            </a:xfrm>
          </p:grpSpPr>
          <p:sp>
            <p:nvSpPr>
              <p:cNvPr id="1048593" name="Google Shape;836;p34"/>
              <p:cNvSpPr/>
              <p:nvPr/>
            </p:nvSpPr>
            <p:spPr>
              <a:xfrm>
                <a:off x="5084050" y="2066350"/>
                <a:ext cx="28700" cy="41550"/>
              </a:xfrm>
              <a:custGeom>
                <a:avLst/>
                <a:ah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8594" name="Google Shape;837;p34"/>
              <p:cNvSpPr/>
              <p:nvPr/>
            </p:nvSpPr>
            <p:spPr>
              <a:xfrm>
                <a:off x="5083925" y="2081325"/>
                <a:ext cx="8800" cy="11600"/>
              </a:xfrm>
              <a:custGeom>
                <a:avLst/>
                <a:ah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pic>
          <p:nvPicPr>
            <p:cNvPr id="2097153" name="图片 11"/>
            <p:cNvPicPr>
              <a:picLocks/>
            </p:cNvPicPr>
            <p:nvPr userDrawn="1"/>
          </p:nvPicPr>
          <p:blipFill rotWithShape="1">
            <a:blip xmlns:r="http://schemas.openxmlformats.org/officeDocument/2006/relationships" r:embed="rId1" cstate="print"/>
            <a:srcRect l="-29" t="-1" r="68184" b="524"/>
            <a:stretch>
              <a:fillRect/>
            </a:stretch>
          </p:blipFill>
          <p:spPr>
            <a:xfrm>
              <a:off x="8404974" y="202608"/>
              <a:ext cx="532800" cy="532800"/>
            </a:xfrm>
            <a:prstGeom prst="rect"/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2" name="图片 5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683466" y="3866329"/>
            <a:ext cx="2390210" cy="1661357"/>
          </a:xfrm>
          <a:prstGeom prst="rect"/>
        </p:spPr>
      </p:pic>
      <p:pic>
        <p:nvPicPr>
          <p:cNvPr id="2097223" name="图片 9"/>
          <p:cNvPicPr>
            <a:picLocks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907430" y="3866329"/>
            <a:ext cx="2326247" cy="1661363"/>
          </a:xfrm>
          <a:prstGeom prst="rect"/>
        </p:spPr>
      </p:pic>
      <p:sp>
        <p:nvSpPr>
          <p:cNvPr id="1048967" name="文本框 10"/>
          <p:cNvSpPr txBox="1"/>
          <p:nvPr userDrawn="1"/>
        </p:nvSpPr>
        <p:spPr>
          <a:xfrm>
            <a:off x="1455870" y="3167418"/>
            <a:ext cx="1229367" cy="461665"/>
          </a:xfrm>
          <a:prstGeom prst="rect"/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>
              <a:defRPr b="1" sz="2400" spc="3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b="1" cap="none" dirty="0" sz="2400" i="0" kern="1200" kumimoji="0" lang="zh-CN" noProof="0" normalizeH="0" spc="300" strike="noStrike" u="none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平衡色</a:t>
            </a:r>
          </a:p>
        </p:txBody>
      </p:sp>
      <p:cxnSp>
        <p:nvCxnSpPr>
          <p:cNvPr id="3145739" name="直接连接符 11"/>
          <p:cNvCxnSpPr>
            <a:cxnSpLocks/>
          </p:cNvCxnSpPr>
          <p:nvPr userDrawn="1"/>
        </p:nvCxnSpPr>
        <p:spPr>
          <a:xfrm>
            <a:off x="1793578" y="3708165"/>
            <a:ext cx="553951" cy="0"/>
          </a:xfrm>
          <a:prstGeom prst="line"/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0" name="直接连接符 12"/>
          <p:cNvCxnSpPr>
            <a:cxnSpLocks/>
          </p:cNvCxnSpPr>
          <p:nvPr userDrawn="1"/>
        </p:nvCxnSpPr>
        <p:spPr>
          <a:xfrm>
            <a:off x="1793578" y="1015879"/>
            <a:ext cx="553951" cy="0"/>
          </a:xfrm>
          <a:prstGeom prst="line"/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68" name="文本框 13"/>
          <p:cNvSpPr txBox="1"/>
          <p:nvPr userDrawn="1"/>
        </p:nvSpPr>
        <p:spPr>
          <a:xfrm>
            <a:off x="907430" y="469320"/>
            <a:ext cx="2326247" cy="461665"/>
          </a:xfrm>
          <a:prstGeom prst="rect"/>
          <a:noFill/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b="1" cap="none" dirty="0" sz="2400" i="0" kern="1200" kumimoji="0" lang="zh-CN" noProof="0" normalizeH="0" spc="300" strike="noStrike" u="none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主色</a:t>
            </a:r>
            <a:r>
              <a:rPr altLang="zh-CN" baseline="0" b="1" cap="none" dirty="0" sz="2400" i="0" kern="1200" kumimoji="0" lang="en-US" noProof="0" normalizeH="0" spc="300" strike="noStrike" u="none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altLang="en-US" baseline="0" b="1" cap="none" dirty="0" sz="2400" i="0" kern="1200" kumimoji="0" lang="zh-CN" noProof="0" normalizeH="0" spc="300" strike="noStrike" u="none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同频色</a:t>
            </a:r>
          </a:p>
        </p:txBody>
      </p:sp>
      <p:pic>
        <p:nvPicPr>
          <p:cNvPr id="2097224" name="图片 14"/>
          <p:cNvPicPr>
            <a:picLocks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131435" y="1165514"/>
            <a:ext cx="2326247" cy="1661363"/>
          </a:xfrm>
          <a:prstGeom prst="rect"/>
        </p:spPr>
      </p:pic>
      <p:pic>
        <p:nvPicPr>
          <p:cNvPr id="2097225" name="图片 15"/>
          <p:cNvPicPr>
            <a:picLocks/>
          </p:cNvPicPr>
          <p:nvPr userDrawn="1"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3695977" y="1165515"/>
            <a:ext cx="2326247" cy="1661363"/>
          </a:xfrm>
          <a:prstGeom prst="rect"/>
        </p:spPr>
      </p:pic>
      <p:sp>
        <p:nvSpPr>
          <p:cNvPr id="1048969" name="文本框 16"/>
          <p:cNvSpPr txBox="1"/>
          <p:nvPr userDrawn="1"/>
        </p:nvSpPr>
        <p:spPr>
          <a:xfrm>
            <a:off x="5189425" y="469320"/>
            <a:ext cx="1884021" cy="461665"/>
          </a:xfrm>
          <a:prstGeom prst="rect"/>
          <a:noFill/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b="1" cap="none" dirty="0" sz="2400" i="0" kern="1200" kumimoji="0" lang="zh-CN" noProof="0" normalizeH="0" spc="300" strike="noStrike" u="none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浅色</a:t>
            </a:r>
            <a:r>
              <a:rPr altLang="zh-CN" baseline="0" b="1" cap="none" dirty="0" sz="2400" i="0" kern="1200" kumimoji="0" lang="en-US" noProof="0" normalizeH="0" spc="300" strike="noStrike" u="none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altLang="en-US" baseline="0" b="1" cap="none" dirty="0" sz="2400" i="0" kern="1200" kumimoji="0" lang="zh-CN" noProof="0" normalizeH="0" spc="300" strike="noStrike" u="none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深色</a:t>
            </a:r>
          </a:p>
        </p:txBody>
      </p:sp>
      <p:cxnSp>
        <p:nvCxnSpPr>
          <p:cNvPr id="3145741" name="直接连接符 17"/>
          <p:cNvCxnSpPr>
            <a:cxnSpLocks/>
          </p:cNvCxnSpPr>
          <p:nvPr userDrawn="1"/>
        </p:nvCxnSpPr>
        <p:spPr>
          <a:xfrm>
            <a:off x="5854460" y="1015879"/>
            <a:ext cx="553951" cy="0"/>
          </a:xfrm>
          <a:prstGeom prst="line"/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226" name="图片 18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906117" y="1164020"/>
            <a:ext cx="2328874" cy="1664352"/>
          </a:xfrm>
          <a:prstGeom prst="rect"/>
        </p:spPr>
      </p:pic>
      <p:pic>
        <p:nvPicPr>
          <p:cNvPr id="2097227" name="图片 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523465" y="4697007"/>
            <a:ext cx="1447800" cy="247650"/>
          </a:xfrm>
          <a:prstGeom prst="rect"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altLang="zh-CN" lang="en-US"/>
              <a:t>Southeast University</a:t>
            </a:r>
            <a:endParaRPr altLang="en-US" lang="zh-CN"/>
          </a:p>
        </p:txBody>
      </p:sp>
      <p:sp>
        <p:nvSpPr>
          <p:cNvPr id="104896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29122" y="6407032"/>
            <a:ext cx="542604" cy="365125"/>
          </a:xfrm>
        </p:spPr>
        <p:txBody>
          <a:bodyPr/>
          <a:p>
            <a:fld id="{72A5E12F-523A-4D75-95A2-779F57F5D9E2}" type="slidenum">
              <a:rPr altLang="en-US" lang="zh-CN" smtClean="0"/>
              <a:t>‹#›</a:t>
            </a:fld>
            <a:endParaRPr altLang="en-US" lang="zh-CN"/>
          </a:p>
        </p:txBody>
      </p:sp>
      <p:grpSp>
        <p:nvGrpSpPr>
          <p:cNvPr id="191" name="组合 3"/>
          <p:cNvGrpSpPr/>
          <p:nvPr userDrawn="1"/>
        </p:nvGrpSpPr>
        <p:grpSpPr>
          <a:xfrm>
            <a:off x="2406920" y="1481369"/>
            <a:ext cx="4325080" cy="3363240"/>
            <a:chOff x="2406920" y="1481369"/>
            <a:chExt cx="4325080" cy="3363240"/>
          </a:xfrm>
        </p:grpSpPr>
        <p:sp>
          <p:nvSpPr>
            <p:cNvPr id="1048963" name="Google Shape;10;p2"/>
            <p:cNvSpPr/>
            <p:nvPr/>
          </p:nvSpPr>
          <p:spPr>
            <a:xfrm>
              <a:off x="2412000" y="1481369"/>
              <a:ext cx="4320000" cy="2700000"/>
            </a:xfrm>
            <a:prstGeom prst="rect"/>
            <a:noFill/>
            <a:ln w="28575" cap="flat" cmpd="sng">
              <a:solidFill>
                <a:srgbClr val="02409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64" name="矩形 7"/>
            <p:cNvSpPr/>
            <p:nvPr/>
          </p:nvSpPr>
          <p:spPr>
            <a:xfrm>
              <a:off x="2406920" y="4196609"/>
              <a:ext cx="4325080" cy="648000"/>
            </a:xfrm>
            <a:prstGeom prst="rect"/>
            <a:solidFill>
              <a:srgbClr val="02409A"/>
            </a:solidFill>
            <a:ln w="25400">
              <a:solidFill>
                <a:srgbClr val="024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zh-CN" dirty="0" sz="2800" lang="en-US">
                  <a:latin typeface="+mn-ea"/>
                  <a:ea typeface="+mn-ea"/>
                </a:rPr>
                <a:t>jiawei@seu.edu.cn</a:t>
              </a:r>
              <a:endParaRPr altLang="en-US" dirty="0" sz="2800" lang="zh-CN">
                <a:latin typeface="+mn-ea"/>
                <a:ea typeface="+mn-ea"/>
              </a:endParaRPr>
            </a:p>
          </p:txBody>
        </p:sp>
        <p:sp>
          <p:nvSpPr>
            <p:cNvPr id="1048965" name="文本框 8"/>
            <p:cNvSpPr txBox="1"/>
            <p:nvPr/>
          </p:nvSpPr>
          <p:spPr>
            <a:xfrm>
              <a:off x="3026404" y="2415871"/>
              <a:ext cx="3091192" cy="891539"/>
            </a:xfrm>
            <a:prstGeom prst="rect"/>
            <a:noFill/>
          </p:spPr>
          <p:txBody>
            <a:bodyPr rtlCol="0" wrap="square">
              <a:spAutoFit/>
            </a:bodyPr>
            <a:p>
              <a:pPr algn="ctr" lvl="0"/>
              <a:r>
                <a:rPr altLang="en-US" b="1" sz="4800" lang="zh-CN">
                  <a:solidFill>
                    <a:srgbClr val="C00000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欢迎指正</a:t>
              </a:r>
            </a:p>
          </p:txBody>
        </p:sp>
        <p:cxnSp>
          <p:nvCxnSpPr>
            <p:cNvPr id="3145738" name="直接连接符 9"/>
            <p:cNvCxnSpPr>
              <a:cxnSpLocks/>
            </p:cNvCxnSpPr>
            <p:nvPr/>
          </p:nvCxnSpPr>
          <p:spPr>
            <a:xfrm>
              <a:off x="3672000" y="3423138"/>
              <a:ext cx="1800000" cy="0"/>
            </a:xfrm>
            <a:prstGeom prst="line"/>
            <a:ln w="25400" cap="rnd">
              <a:solidFill>
                <a:srgbClr val="3C3C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lang="zh-CN"/>
              <a:t>单击此处编辑母版标题样式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CFFD6-F58A-4D20-9F2A-46EA578AFD1E}" type="datetime1">
              <a:rPr altLang="en-US" lang="zh-CN" smtClean="0"/>
              <a:t>2024/1/25</a:t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altLang="zh-CN" lang="en-US"/>
              <a:t>Southeast University</a:t>
            </a:r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5E12F-523A-4D75-95A2-779F57F5D9E2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hf dt="1" ftr="1" hdr="0" sldNum="1"/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8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0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1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2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6.png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5" Type="http://schemas.openxmlformats.org/officeDocument/2006/relationships/image" Target="../media/image29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3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8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4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文本框 4"/>
          <p:cNvSpPr txBox="1"/>
          <p:nvPr/>
        </p:nvSpPr>
        <p:spPr>
          <a:xfrm>
            <a:off x="3174708" y="4759441"/>
            <a:ext cx="2794570" cy="396239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en-US" dirty="0" lang="zh-CN" spc="140">
                <a:solidFill>
                  <a:srgbClr val="0240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王佳伟</a:t>
            </a:r>
            <a:endParaRPr altLang="zh-CN" dirty="0" lang="en-US" spc="140">
              <a:solidFill>
                <a:srgbClr val="0240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85" name="文本框 6"/>
          <p:cNvSpPr txBox="1"/>
          <p:nvPr/>
        </p:nvSpPr>
        <p:spPr>
          <a:xfrm>
            <a:off x="695972" y="3348694"/>
            <a:ext cx="7752031" cy="883920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30000"/>
              </a:lnSpc>
            </a:pPr>
            <a:r>
              <a:rPr altLang="zh-CN" b="1" dirty="0" i="1" lang="en-US">
                <a:solidFill>
                  <a:srgbClr val="6B2D0B"/>
                </a:solidFill>
                <a:ea typeface="微软雅黑" panose="020B0503020204020204" pitchFamily="34" charset="-122"/>
              </a:rPr>
              <a:t>Zhang C, Wu F, Yi J, et al. </a:t>
            </a:r>
          </a:p>
          <a:p>
            <a:pPr algn="ctr">
              <a:lnSpc>
                <a:spcPct val="130000"/>
              </a:lnSpc>
            </a:pPr>
            <a:r>
              <a:rPr altLang="zh-CN" b="1" dirty="0" i="1" lang="en-US">
                <a:solidFill>
                  <a:srgbClr val="6B2D0B"/>
                </a:solidFill>
                <a:ea typeface="微软雅黑" panose="020B0503020204020204" pitchFamily="34" charset="-122"/>
              </a:rPr>
              <a:t>CIKM 2023</a:t>
            </a:r>
          </a:p>
        </p:txBody>
      </p:sp>
      <p:sp>
        <p:nvSpPr>
          <p:cNvPr id="1048586" name="文本框 7"/>
          <p:cNvSpPr txBox="1"/>
          <p:nvPr/>
        </p:nvSpPr>
        <p:spPr>
          <a:xfrm>
            <a:off x="695971" y="2305868"/>
            <a:ext cx="7689745" cy="1310640"/>
          </a:xfrm>
          <a:prstGeom prst="rect"/>
          <a:noFill/>
        </p:spPr>
        <p:txBody>
          <a:bodyPr wrap="square">
            <a:spAutoFit/>
          </a:bodyPr>
          <a:p>
            <a:pPr algn="ctr"/>
            <a:r>
              <a:rPr altLang="zh-CN" b="1" dirty="0" sz="2400" lang="en-US">
                <a:solidFill>
                  <a:srgbClr val="02409A"/>
                </a:solidFill>
                <a:ea typeface="微软雅黑" panose="020B0503020204020204" pitchFamily="34" charset="-122"/>
              </a:rPr>
              <a:t>Non-IID always Bad? Semi-Supervised Heterogeneous Federated Learning with Local Knowledge Enhancement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A5E12F-523A-4D75-95A2-779F57F5D9E2}" type="slidenum">
              <a:rPr altLang="en-US" lang="zh-CN" smtClean="0"/>
              <a:t>10</a:t>
            </a:fld>
            <a:endParaRPr altLang="en-US" lang="zh-CN"/>
          </a:p>
        </p:txBody>
      </p:sp>
      <p:sp>
        <p:nvSpPr>
          <p:cNvPr id="1048690" name="页脚占位符 2"/>
          <p:cNvSpPr txBox="1"/>
          <p:nvPr/>
        </p:nvSpPr>
        <p:spPr>
          <a:xfrm>
            <a:off x="183008" y="6356351"/>
            <a:ext cx="8730404" cy="415806"/>
          </a:xfrm>
          <a:prstGeom prst="rect"/>
        </p:spPr>
        <p:txBody>
          <a:bodyPr anchor="t" bIns="45720" lIns="91440" rIns="91440" rtlCol="0" tIns="45720" vert="horz"/>
          <a:lstStyle>
            <a:defPPr>
              <a:defRPr lang="en-US"/>
            </a:defPPr>
            <a:lvl1pPr algn="ctr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altLang="zh-CN" dirty="0" lang="en-US"/>
              <a:t>[1] </a:t>
            </a:r>
            <a:r>
              <a:rPr altLang="zh-CN" dirty="0" lang="en-US" err="1"/>
              <a:t>Jeong</a:t>
            </a:r>
            <a:r>
              <a:rPr altLang="zh-CN" dirty="0" lang="en-US"/>
              <a:t> W et al. </a:t>
            </a:r>
            <a:r>
              <a:rPr altLang="zh-CN" b="1" dirty="0" i="1" lang="en-US">
                <a:solidFill>
                  <a:srgbClr val="02409A"/>
                </a:solidFill>
              </a:rPr>
              <a:t>Federated Semi-Supervised Learning with Inter-Client Consistency &amp; Disjoint Learning</a:t>
            </a:r>
            <a:r>
              <a:rPr altLang="zh-CN" dirty="0" lang="en-US"/>
              <a:t>[C]. ICLR, 2021.</a:t>
            </a:r>
          </a:p>
        </p:txBody>
      </p:sp>
      <p:sp>
        <p:nvSpPr>
          <p:cNvPr id="1048691" name="文本框 17"/>
          <p:cNvSpPr txBox="1"/>
          <p:nvPr/>
        </p:nvSpPr>
        <p:spPr>
          <a:xfrm>
            <a:off x="541165" y="4291980"/>
            <a:ext cx="8061669" cy="1920240"/>
          </a:xfrm>
          <a:prstGeom prst="rect"/>
          <a:noFill/>
        </p:spPr>
        <p:txBody>
          <a:bodyPr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="1" dirty="0" lang="zh-CN">
                <a:solidFill>
                  <a:schemeClr val="accent1"/>
                </a:solidFill>
                <a:effectLst/>
              </a:rPr>
              <a:t>标签在客户端</a:t>
            </a:r>
            <a:r>
              <a:rPr altLang="en-US" b="1" dirty="0" lang="zh-CN">
                <a:effectLst/>
              </a:rPr>
              <a:t>：其中参与模型训练的带标签数据和无标签数据均存放于本地客户端</a:t>
            </a:r>
            <a:endParaRPr altLang="zh-CN" b="1" dirty="0" lang="en-US">
              <a:effectLst/>
            </a:endParaRP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="1" dirty="0" i="0" lang="zh-CN">
                <a:solidFill>
                  <a:schemeClr val="accent1"/>
                </a:solidFill>
                <a:effectLst/>
                <a:latin typeface="-apple-system"/>
              </a:rPr>
              <a:t>标签在服务器端</a:t>
            </a:r>
            <a:r>
              <a:rPr altLang="en-US" b="1" dirty="0" i="0" lang="zh-CN">
                <a:effectLst/>
                <a:latin typeface="-apple-system"/>
              </a:rPr>
              <a:t>：其中参与模型训练的带标签数据被存放在服务端中，而大量的无标签数据却存放在本地客户端中</a:t>
            </a:r>
          </a:p>
        </p:txBody>
      </p:sp>
      <p:sp>
        <p:nvSpPr>
          <p:cNvPr id="1048692" name="文本框 2"/>
          <p:cNvSpPr txBox="1"/>
          <p:nvPr/>
        </p:nvSpPr>
        <p:spPr>
          <a:xfrm>
            <a:off x="428281" y="199434"/>
            <a:ext cx="4553622" cy="5613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800" lang="zh-CN" spc="-5">
                <a:solidFill>
                  <a:srgbClr val="FFFFFF"/>
                </a:solidFill>
                <a:latin typeface="Arial"/>
                <a:ea typeface="+mj-ea"/>
                <a:cs typeface="Arial"/>
              </a:rPr>
              <a:t>研究背景</a:t>
            </a:r>
          </a:p>
        </p:txBody>
      </p:sp>
      <p:sp>
        <p:nvSpPr>
          <p:cNvPr id="1048693" name="object 25"/>
          <p:cNvSpPr txBox="1"/>
          <p:nvPr/>
        </p:nvSpPr>
        <p:spPr>
          <a:xfrm>
            <a:off x="875262" y="911488"/>
            <a:ext cx="7671471" cy="482600"/>
          </a:xfrm>
          <a:prstGeom prst="rect"/>
        </p:spPr>
        <p:txBody>
          <a:bodyPr bIns="0" lIns="0" rIns="0" rtlCol="0" tIns="12700" vert="horz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altLang="zh-CN" b="1" dirty="0" sz="28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Semi-Supervised Federated Learning</a:t>
            </a:r>
            <a:r>
              <a:rPr altLang="en-US" b="1" dirty="0" sz="2800" lang="zh-CN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altLang="zh-CN" b="1" dirty="0" sz="28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(SSFL) </a:t>
            </a:r>
          </a:p>
        </p:txBody>
      </p:sp>
      <p:grpSp>
        <p:nvGrpSpPr>
          <p:cNvPr id="96" name="object 21"/>
          <p:cNvGrpSpPr/>
          <p:nvPr/>
        </p:nvGrpSpPr>
        <p:grpSpPr>
          <a:xfrm>
            <a:off x="455246" y="996894"/>
            <a:ext cx="374904" cy="381000"/>
            <a:chOff x="569976" y="1121663"/>
            <a:chExt cx="374904" cy="381000"/>
          </a:xfrm>
        </p:grpSpPr>
        <p:pic>
          <p:nvPicPr>
            <p:cNvPr id="2097165" name="object 22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569976" y="1121663"/>
              <a:ext cx="374904" cy="381000"/>
            </a:xfrm>
            <a:prstGeom prst="rect"/>
          </p:spPr>
        </p:pic>
        <p:sp>
          <p:nvSpPr>
            <p:cNvPr id="1048694" name="object 23"/>
            <p:cNvSpPr/>
            <p:nvPr/>
          </p:nvSpPr>
          <p:spPr>
            <a:xfrm>
              <a:off x="621032" y="1136149"/>
              <a:ext cx="272415" cy="276225"/>
            </a:xfrm>
            <a:custGeom>
              <a:avLst/>
              <a:ahLst/>
              <a:rect l="l" t="t" r="r" b="b"/>
              <a:pathLst>
                <a:path w="272415" h="276225">
                  <a:moveTo>
                    <a:pt x="266096" y="0"/>
                  </a:moveTo>
                  <a:lnTo>
                    <a:pt x="6141" y="0"/>
                  </a:lnTo>
                  <a:lnTo>
                    <a:pt x="0" y="6141"/>
                  </a:lnTo>
                  <a:lnTo>
                    <a:pt x="0" y="269934"/>
                  </a:lnTo>
                  <a:lnTo>
                    <a:pt x="6141" y="276076"/>
                  </a:lnTo>
                  <a:lnTo>
                    <a:pt x="266096" y="276076"/>
                  </a:lnTo>
                  <a:lnTo>
                    <a:pt x="272237" y="269934"/>
                  </a:lnTo>
                  <a:lnTo>
                    <a:pt x="272237" y="13718"/>
                  </a:lnTo>
                  <a:lnTo>
                    <a:pt x="272237" y="6141"/>
                  </a:lnTo>
                  <a:lnTo>
                    <a:pt x="26609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bIns="0" lIns="0" rIns="0" rtlCol="0" tIns="0" wrap="square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pic>
        <p:nvPicPr>
          <p:cNvPr id="2097166" name="图片 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948074" y="1482760"/>
            <a:ext cx="7200272" cy="2582755"/>
          </a:xfrm>
          <a:prstGeom prst="rect"/>
        </p:spPr>
      </p:pic>
      <p:sp>
        <p:nvSpPr>
          <p:cNvPr id="1048695" name="文本框 11"/>
          <p:cNvSpPr txBox="1"/>
          <p:nvPr/>
        </p:nvSpPr>
        <p:spPr>
          <a:xfrm>
            <a:off x="541165" y="1544444"/>
            <a:ext cx="4081015" cy="396241"/>
          </a:xfrm>
          <a:prstGeom prst="rect"/>
          <a:noFill/>
          <a:ln w="28575">
            <a:solidFill>
              <a:srgbClr val="FF0000"/>
            </a:solidFill>
          </a:ln>
        </p:spPr>
        <p:txBody>
          <a:bodyPr rtlCol="0" wrap="square">
            <a:spAutoFit/>
          </a:bodyPr>
          <a:p>
            <a:endParaRPr altLang="en-US" dirty="0" lang="zh-CN"/>
          </a:p>
        </p:txBody>
      </p:sp>
      <p:sp>
        <p:nvSpPr>
          <p:cNvPr id="1048696" name="矩形 9"/>
          <p:cNvSpPr/>
          <p:nvPr/>
        </p:nvSpPr>
        <p:spPr>
          <a:xfrm>
            <a:off x="4733692" y="1544033"/>
            <a:ext cx="3897351" cy="2657247"/>
          </a:xfrm>
          <a:prstGeom prst="rect"/>
          <a:solidFill>
            <a:schemeClr val="bg2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97" name="矩形 13"/>
          <p:cNvSpPr/>
          <p:nvPr/>
        </p:nvSpPr>
        <p:spPr>
          <a:xfrm>
            <a:off x="541165" y="5196468"/>
            <a:ext cx="8089878" cy="903455"/>
          </a:xfrm>
          <a:prstGeom prst="rect"/>
          <a:solidFill>
            <a:schemeClr val="bg2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A5E12F-523A-4D75-95A2-779F57F5D9E2}" type="slidenum">
              <a:rPr altLang="en-US" lang="zh-CN" smtClean="0"/>
              <a:t>11</a:t>
            </a:fld>
            <a:endParaRPr altLang="en-US" dirty="0" lang="zh-CN"/>
          </a:p>
        </p:txBody>
      </p:sp>
      <p:sp>
        <p:nvSpPr>
          <p:cNvPr id="1048702" name="文本框 2"/>
          <p:cNvSpPr txBox="1"/>
          <p:nvPr/>
        </p:nvSpPr>
        <p:spPr>
          <a:xfrm>
            <a:off x="428281" y="199434"/>
            <a:ext cx="4553622" cy="5613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800" lang="zh-CN" spc="-5">
                <a:solidFill>
                  <a:srgbClr val="FFFFFF"/>
                </a:solidFill>
                <a:latin typeface="Arial"/>
                <a:ea typeface="+mj-ea"/>
                <a:cs typeface="Arial"/>
              </a:rPr>
              <a:t>研究背景</a:t>
            </a:r>
          </a:p>
        </p:txBody>
      </p:sp>
      <p:sp>
        <p:nvSpPr>
          <p:cNvPr id="1048703" name="object 25"/>
          <p:cNvSpPr txBox="1"/>
          <p:nvPr/>
        </p:nvSpPr>
        <p:spPr>
          <a:xfrm>
            <a:off x="875262" y="911488"/>
            <a:ext cx="8211588" cy="482600"/>
          </a:xfrm>
          <a:prstGeom prst="rect"/>
        </p:spPr>
        <p:txBody>
          <a:bodyPr bIns="0" lIns="0" rIns="0" rtlCol="0" tIns="12700" vert="horz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b="1" dirty="0" sz="28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Pseudo-</a:t>
            </a:r>
            <a:r>
              <a:rPr altLang="zh-CN" b="1" dirty="0" sz="28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b="1" dirty="0" sz="28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abel</a:t>
            </a:r>
            <a:r>
              <a:rPr altLang="zh-CN" b="1" dirty="0" sz="28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</a:t>
            </a:r>
            <a:endParaRPr b="1" dirty="0" sz="2800" lang="en-US">
              <a:solidFill>
                <a:srgbClr val="44546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0" name="object 21"/>
          <p:cNvGrpSpPr/>
          <p:nvPr/>
        </p:nvGrpSpPr>
        <p:grpSpPr>
          <a:xfrm>
            <a:off x="455246" y="996894"/>
            <a:ext cx="374904" cy="381000"/>
            <a:chOff x="569976" y="1121663"/>
            <a:chExt cx="374904" cy="381000"/>
          </a:xfrm>
        </p:grpSpPr>
        <p:pic>
          <p:nvPicPr>
            <p:cNvPr id="2097167" name="object 22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569976" y="1121663"/>
              <a:ext cx="374904" cy="381000"/>
            </a:xfrm>
            <a:prstGeom prst="rect"/>
          </p:spPr>
        </p:pic>
        <p:sp>
          <p:nvSpPr>
            <p:cNvPr id="1048704" name="object 23"/>
            <p:cNvSpPr/>
            <p:nvPr/>
          </p:nvSpPr>
          <p:spPr>
            <a:xfrm>
              <a:off x="621032" y="1136149"/>
              <a:ext cx="272415" cy="276225"/>
            </a:xfrm>
            <a:custGeom>
              <a:avLst/>
              <a:ahLst/>
              <a:rect l="l" t="t" r="r" b="b"/>
              <a:pathLst>
                <a:path w="272415" h="276225">
                  <a:moveTo>
                    <a:pt x="266096" y="0"/>
                  </a:moveTo>
                  <a:lnTo>
                    <a:pt x="6141" y="0"/>
                  </a:lnTo>
                  <a:lnTo>
                    <a:pt x="0" y="6141"/>
                  </a:lnTo>
                  <a:lnTo>
                    <a:pt x="0" y="269934"/>
                  </a:lnTo>
                  <a:lnTo>
                    <a:pt x="6141" y="276076"/>
                  </a:lnTo>
                  <a:lnTo>
                    <a:pt x="266096" y="276076"/>
                  </a:lnTo>
                  <a:lnTo>
                    <a:pt x="272237" y="269934"/>
                  </a:lnTo>
                  <a:lnTo>
                    <a:pt x="272237" y="13718"/>
                  </a:lnTo>
                  <a:lnTo>
                    <a:pt x="272237" y="6141"/>
                  </a:lnTo>
                  <a:lnTo>
                    <a:pt x="26609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bIns="0" lIns="0" rIns="0" rtlCol="0" tIns="0" wrap="square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pic>
        <p:nvPicPr>
          <p:cNvPr id="2097168" name="图片 8" descr="图表  中度可信度描述已自动生成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294179" y="1414150"/>
            <a:ext cx="8406245" cy="2495501"/>
          </a:xfrm>
          <a:prstGeom prst="rect"/>
        </p:spPr>
      </p:pic>
      <p:sp>
        <p:nvSpPr>
          <p:cNvPr id="1048705" name="文本框 3"/>
          <p:cNvSpPr txBox="1"/>
          <p:nvPr/>
        </p:nvSpPr>
        <p:spPr>
          <a:xfrm>
            <a:off x="642509" y="4053107"/>
            <a:ext cx="8086641" cy="2377439"/>
          </a:xfrm>
          <a:prstGeom prst="rect"/>
          <a:noFill/>
        </p:spPr>
        <p:txBody>
          <a:bodyPr wrap="square">
            <a:spAutoFit/>
          </a:bodyPr>
          <a:p>
            <a:pPr algn="l" indent="-342900" marL="342900">
              <a:lnSpc>
                <a:spcPct val="150000"/>
              </a:lnSpc>
              <a:buFont typeface="+mj-lt"/>
              <a:buAutoNum type="arabicPeriod"/>
            </a:pPr>
            <a:r>
              <a:rPr altLang="en-US" dirty="0" lang="zh-CN">
                <a:latin typeface="pingfang SC"/>
              </a:rPr>
              <a:t>在</a:t>
            </a:r>
            <a:r>
              <a:rPr altLang="zh-CN" dirty="0" lang="en-US">
                <a:latin typeface="pingfang SC"/>
              </a:rPr>
              <a:t>labeled samples</a:t>
            </a:r>
            <a:r>
              <a:rPr altLang="en-US" dirty="0" i="0" lang="zh-CN">
                <a:effectLst/>
                <a:latin typeface="pingfang SC"/>
              </a:rPr>
              <a:t>上训练模型</a:t>
            </a:r>
            <a:endParaRPr altLang="zh-CN" dirty="0" lang="en-US">
              <a:latin typeface="pingfang SC"/>
            </a:endParaRPr>
          </a:p>
          <a:p>
            <a:pPr algn="l" indent="-342900" marL="342900">
              <a:lnSpc>
                <a:spcPct val="150000"/>
              </a:lnSpc>
              <a:buFont typeface="+mj-lt"/>
              <a:buAutoNum type="arabicPeriod"/>
            </a:pPr>
            <a:r>
              <a:rPr altLang="en-US" dirty="0" i="0" lang="zh-CN">
                <a:effectLst/>
                <a:latin typeface="pingfang SC"/>
              </a:rPr>
              <a:t>使用训练后的模型为</a:t>
            </a:r>
            <a:r>
              <a:rPr altLang="zh-CN" dirty="0" i="0" lang="en-US">
                <a:effectLst/>
                <a:latin typeface="pingfang SC"/>
              </a:rPr>
              <a:t>unlabeled samples</a:t>
            </a:r>
            <a:r>
              <a:rPr altLang="en-US" dirty="0" i="0" lang="zh-CN">
                <a:effectLst/>
                <a:latin typeface="pingfang SC"/>
              </a:rPr>
              <a:t>预测伪标签</a:t>
            </a:r>
            <a:endParaRPr altLang="zh-CN" dirty="0" i="0" lang="en-US">
              <a:effectLst/>
              <a:latin typeface="pingfang SC"/>
            </a:endParaRPr>
          </a:p>
          <a:p>
            <a:pPr algn="l" indent="-342900" marL="342900">
              <a:lnSpc>
                <a:spcPct val="150000"/>
              </a:lnSpc>
              <a:buFont typeface="+mj-lt"/>
              <a:buAutoNum type="arabicPeriod"/>
            </a:pPr>
            <a:r>
              <a:rPr altLang="en-US" dirty="0" lang="zh-CN">
                <a:latin typeface="pingfang SC"/>
              </a:rPr>
              <a:t>根据</a:t>
            </a:r>
            <a:r>
              <a:rPr altLang="en-US" lang="zh-CN">
                <a:latin typeface="pingfang SC"/>
              </a:rPr>
              <a:t>一定策略选择合适的伪标签样本</a:t>
            </a:r>
            <a:endParaRPr altLang="zh-CN" dirty="0" lang="en-US">
              <a:latin typeface="pingfang SC"/>
            </a:endParaRPr>
          </a:p>
          <a:p>
            <a:pPr algn="l" indent="-342900" marL="342900">
              <a:lnSpc>
                <a:spcPct val="150000"/>
              </a:lnSpc>
              <a:buFont typeface="+mj-lt"/>
              <a:buAutoNum type="arabicPeriod"/>
            </a:pPr>
            <a:r>
              <a:rPr altLang="en-US" dirty="0" i="0" lang="zh-CN">
                <a:effectLst/>
                <a:latin typeface="pingfang SC"/>
              </a:rPr>
              <a:t>同时在</a:t>
            </a:r>
            <a:r>
              <a:rPr altLang="zh-CN" dirty="0" lang="en-US">
                <a:latin typeface="pingfang SC"/>
              </a:rPr>
              <a:t>labeled samples</a:t>
            </a:r>
            <a:r>
              <a:rPr altLang="en-US" dirty="0" i="0" lang="zh-CN">
                <a:effectLst/>
                <a:latin typeface="pingfang SC"/>
              </a:rPr>
              <a:t>和</a:t>
            </a:r>
            <a:r>
              <a:rPr altLang="zh-CN" dirty="0" lang="en-US">
                <a:latin typeface="pingfang SC"/>
              </a:rPr>
              <a:t>selected samples</a:t>
            </a:r>
            <a:r>
              <a:rPr altLang="en-US" dirty="0" i="0" lang="zh-CN">
                <a:effectLst/>
                <a:latin typeface="pingfang SC"/>
              </a:rPr>
              <a:t>重新训练模型</a:t>
            </a:r>
            <a:endParaRPr altLang="zh-CN" dirty="0" lang="en-US">
              <a:latin typeface="pingfang SC"/>
            </a:endParaRPr>
          </a:p>
          <a:p>
            <a:pPr algn="l" indent="-342900" marL="342900">
              <a:lnSpc>
                <a:spcPct val="150000"/>
              </a:lnSpc>
              <a:buFont typeface="+mj-lt"/>
              <a:buAutoNum type="arabicPeriod"/>
            </a:pPr>
            <a:r>
              <a:rPr altLang="en-US" dirty="0" i="0" lang="zh-CN">
                <a:effectLst/>
                <a:latin typeface="pingfang SC"/>
              </a:rPr>
              <a:t>重复步骤</a:t>
            </a:r>
            <a:r>
              <a:rPr altLang="zh-CN" dirty="0" i="0" lang="en-US">
                <a:effectLst/>
                <a:latin typeface="pingfang SC"/>
              </a:rPr>
              <a:t>1~4</a:t>
            </a:r>
          </a:p>
        </p:txBody>
      </p:sp>
      <p:sp>
        <p:nvSpPr>
          <p:cNvPr id="1048706" name="页脚占位符 2"/>
          <p:cNvSpPr txBox="1"/>
          <p:nvPr/>
        </p:nvSpPr>
        <p:spPr>
          <a:xfrm>
            <a:off x="183008" y="6356351"/>
            <a:ext cx="8730404" cy="415806"/>
          </a:xfrm>
          <a:prstGeom prst="rect"/>
        </p:spPr>
        <p:txBody>
          <a:bodyPr anchor="t" bIns="45720" lIns="91440" rIns="91440" rtlCol="0" tIns="45720" vert="horz"/>
          <a:lstStyle>
            <a:defPPr>
              <a:defRPr lang="en-US"/>
            </a:defPPr>
            <a:lvl1pPr algn="ctr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altLang="zh-CN" dirty="0" lang="en-US"/>
              <a:t>[1] Lee D H et al. </a:t>
            </a:r>
            <a:r>
              <a:rPr altLang="zh-CN" b="1" dirty="0" i="1" lang="en-US">
                <a:solidFill>
                  <a:srgbClr val="02409A"/>
                </a:solidFill>
              </a:rPr>
              <a:t>Pseudo-label: The simple and efficient semi-supervised learning method for deep neural networks</a:t>
            </a:r>
            <a:r>
              <a:rPr altLang="zh-CN" dirty="0" lang="en-US"/>
              <a:t>[C]. ICML, 2013.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A5E12F-523A-4D75-95A2-779F57F5D9E2}" type="slidenum">
              <a:rPr altLang="en-US" lang="zh-CN" smtClean="0"/>
              <a:t>12</a:t>
            </a:fld>
            <a:endParaRPr altLang="en-US" dirty="0" lang="zh-CN"/>
          </a:p>
        </p:txBody>
      </p:sp>
      <p:sp>
        <p:nvSpPr>
          <p:cNvPr id="1048711" name="文本框 2"/>
          <p:cNvSpPr txBox="1"/>
          <p:nvPr/>
        </p:nvSpPr>
        <p:spPr>
          <a:xfrm>
            <a:off x="428281" y="199434"/>
            <a:ext cx="4553622" cy="5613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800" lang="zh-CN" spc="-5">
                <a:solidFill>
                  <a:srgbClr val="FFFFFF"/>
                </a:solidFill>
                <a:latin typeface="Arial"/>
                <a:ea typeface="+mj-ea"/>
                <a:cs typeface="Arial"/>
              </a:rPr>
              <a:t>研究背景</a:t>
            </a:r>
          </a:p>
        </p:txBody>
      </p:sp>
      <p:sp>
        <p:nvSpPr>
          <p:cNvPr id="1048712" name="object 25"/>
          <p:cNvSpPr txBox="1"/>
          <p:nvPr/>
        </p:nvSpPr>
        <p:spPr>
          <a:xfrm>
            <a:off x="875262" y="911488"/>
            <a:ext cx="8211588" cy="482600"/>
          </a:xfrm>
          <a:prstGeom prst="rect"/>
        </p:spPr>
        <p:txBody>
          <a:bodyPr bIns="0" lIns="0" rIns="0" rtlCol="0" tIns="12700" vert="horz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altLang="zh-CN" b="1" dirty="0" sz="28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SSFL with Pseudo-labeling  </a:t>
            </a:r>
          </a:p>
        </p:txBody>
      </p:sp>
      <p:grpSp>
        <p:nvGrpSpPr>
          <p:cNvPr id="104" name="object 21"/>
          <p:cNvGrpSpPr/>
          <p:nvPr/>
        </p:nvGrpSpPr>
        <p:grpSpPr>
          <a:xfrm>
            <a:off x="455246" y="996894"/>
            <a:ext cx="374904" cy="381000"/>
            <a:chOff x="569976" y="1121663"/>
            <a:chExt cx="374904" cy="381000"/>
          </a:xfrm>
        </p:grpSpPr>
        <p:pic>
          <p:nvPicPr>
            <p:cNvPr id="2097169" name="object 22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569976" y="1121663"/>
              <a:ext cx="374904" cy="381000"/>
            </a:xfrm>
            <a:prstGeom prst="rect"/>
          </p:spPr>
        </p:pic>
        <p:sp>
          <p:nvSpPr>
            <p:cNvPr id="1048713" name="object 23"/>
            <p:cNvSpPr/>
            <p:nvPr/>
          </p:nvSpPr>
          <p:spPr>
            <a:xfrm>
              <a:off x="621032" y="1136149"/>
              <a:ext cx="272415" cy="276225"/>
            </a:xfrm>
            <a:custGeom>
              <a:avLst/>
              <a:ahLst/>
              <a:rect l="l" t="t" r="r" b="b"/>
              <a:pathLst>
                <a:path w="272415" h="276225">
                  <a:moveTo>
                    <a:pt x="266096" y="0"/>
                  </a:moveTo>
                  <a:lnTo>
                    <a:pt x="6141" y="0"/>
                  </a:lnTo>
                  <a:lnTo>
                    <a:pt x="0" y="6141"/>
                  </a:lnTo>
                  <a:lnTo>
                    <a:pt x="0" y="269934"/>
                  </a:lnTo>
                  <a:lnTo>
                    <a:pt x="6141" y="276076"/>
                  </a:lnTo>
                  <a:lnTo>
                    <a:pt x="266096" y="276076"/>
                  </a:lnTo>
                  <a:lnTo>
                    <a:pt x="272237" y="269934"/>
                  </a:lnTo>
                  <a:lnTo>
                    <a:pt x="272237" y="13718"/>
                  </a:lnTo>
                  <a:lnTo>
                    <a:pt x="272237" y="6141"/>
                  </a:lnTo>
                  <a:lnTo>
                    <a:pt x="26609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bIns="0" lIns="0" rIns="0" rtlCol="0" tIns="0" wrap="square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pic>
        <p:nvPicPr>
          <p:cNvPr id="2097170" name="图片 8" descr="图表  中度可信度描述已自动生成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2859174" y="3623338"/>
            <a:ext cx="5301260" cy="1573744"/>
          </a:xfrm>
          <a:prstGeom prst="rect"/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97171" name="图片 10" descr="图表  中度可信度描述已自动生成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321111" y="4572206"/>
            <a:ext cx="5301260" cy="1573744"/>
          </a:xfrm>
          <a:prstGeom prst="rect"/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8714" name="文本框 11"/>
          <p:cNvSpPr txBox="1"/>
          <p:nvPr/>
        </p:nvSpPr>
        <p:spPr>
          <a:xfrm>
            <a:off x="1314516" y="4407682"/>
            <a:ext cx="981923" cy="548640"/>
          </a:xfrm>
          <a:prstGeom prst="rect"/>
          <a:noFill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altLang="zh-CN" b="1" dirty="0" i="0" lang="en-US">
                <a:effectLst/>
                <a:latin typeface="pingfang SC"/>
              </a:rPr>
              <a:t>Client 1</a:t>
            </a:r>
          </a:p>
        </p:txBody>
      </p:sp>
      <p:sp>
        <p:nvSpPr>
          <p:cNvPr id="1048715" name="文本框 12"/>
          <p:cNvSpPr txBox="1"/>
          <p:nvPr/>
        </p:nvSpPr>
        <p:spPr>
          <a:xfrm>
            <a:off x="2805124" y="3495388"/>
            <a:ext cx="981923" cy="1005839"/>
          </a:xfrm>
          <a:prstGeom prst="rect"/>
          <a:noFill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altLang="zh-CN" b="1" dirty="0" i="0" lang="en-US">
                <a:effectLst/>
                <a:latin typeface="pingfang SC"/>
              </a:rPr>
              <a:t>Client N</a:t>
            </a:r>
          </a:p>
        </p:txBody>
      </p:sp>
      <p:sp>
        <p:nvSpPr>
          <p:cNvPr id="1048716" name="文本框 13"/>
          <p:cNvSpPr txBox="1"/>
          <p:nvPr/>
        </p:nvSpPr>
        <p:spPr>
          <a:xfrm>
            <a:off x="1877251" y="3785334"/>
            <a:ext cx="981923" cy="796290"/>
          </a:xfrm>
          <a:prstGeom prst="rect"/>
          <a:noFill/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altLang="zh-CN" dirty="0" sz="2800" i="0" lang="en-US">
                <a:effectLst/>
                <a:latin typeface="pingfang SC"/>
              </a:rPr>
              <a:t>…</a:t>
            </a:r>
          </a:p>
        </p:txBody>
      </p:sp>
      <p:grpSp>
        <p:nvGrpSpPr>
          <p:cNvPr id="105" name="组合 26"/>
          <p:cNvGrpSpPr/>
          <p:nvPr/>
        </p:nvGrpSpPr>
        <p:grpSpPr>
          <a:xfrm>
            <a:off x="1668137" y="1383191"/>
            <a:ext cx="1554564" cy="1512697"/>
            <a:chOff x="2099474" y="1409419"/>
            <a:chExt cx="1411299" cy="1359285"/>
          </a:xfrm>
        </p:grpSpPr>
        <p:pic>
          <p:nvPicPr>
            <p:cNvPr id="2097172" name="图形 15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3"/>
            <a:stretch>
              <a:fillRect/>
            </a:stretch>
          </p:blipFill>
          <p:spPr>
            <a:xfrm>
              <a:off x="2099474" y="1409419"/>
              <a:ext cx="1411299" cy="1359285"/>
            </a:xfrm>
            <a:prstGeom prst="rect"/>
          </p:spPr>
        </p:pic>
        <p:sp>
          <p:nvSpPr>
            <p:cNvPr id="1048717" name="文本框 16"/>
            <p:cNvSpPr txBox="1"/>
            <p:nvPr/>
          </p:nvSpPr>
          <p:spPr>
            <a:xfrm>
              <a:off x="2368212" y="1664280"/>
              <a:ext cx="1007942" cy="506292"/>
            </a:xfrm>
            <a:prstGeom prst="rect"/>
            <a:noFill/>
          </p:spPr>
          <p:txBody>
            <a:bodyPr wrap="square">
              <a:spAutoFit/>
            </a:bodyPr>
            <a:p>
              <a:pPr algn="l">
                <a:lnSpc>
                  <a:spcPct val="150000"/>
                </a:lnSpc>
              </a:pPr>
              <a:r>
                <a:rPr altLang="zh-CN" b="1" dirty="0" sz="2000" i="0" lang="en-US">
                  <a:effectLst/>
                  <a:latin typeface="pingfang SC"/>
                </a:rPr>
                <a:t>Server</a:t>
              </a:r>
            </a:p>
          </p:txBody>
        </p:sp>
      </p:grpSp>
      <p:cxnSp>
        <p:nvCxnSpPr>
          <p:cNvPr id="3145729" name="直接箭头连接符 18"/>
          <p:cNvCxnSpPr>
            <a:cxnSpLocks/>
          </p:cNvCxnSpPr>
          <p:nvPr/>
        </p:nvCxnSpPr>
        <p:spPr>
          <a:xfrm flipV="1">
            <a:off x="2036092" y="3083312"/>
            <a:ext cx="0" cy="1368297"/>
          </a:xfrm>
          <a:prstGeom prst="straightConnector1"/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0" name="直接箭头连接符 19"/>
          <p:cNvCxnSpPr>
            <a:cxnSpLocks/>
          </p:cNvCxnSpPr>
          <p:nvPr/>
        </p:nvCxnSpPr>
        <p:spPr>
          <a:xfrm flipV="1">
            <a:off x="2939242" y="3038707"/>
            <a:ext cx="0" cy="456681"/>
          </a:xfrm>
          <a:prstGeom prst="straightConnector1"/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1" name="连接符: 肘形 32"/>
          <p:cNvCxnSpPr>
            <a:cxnSpLocks/>
            <a:endCxn id="2097171" idx="0"/>
          </p:cNvCxnSpPr>
          <p:nvPr/>
        </p:nvCxnSpPr>
        <p:spPr>
          <a:xfrm rot="16200000" flipH="1">
            <a:off x="2417580" y="3018044"/>
            <a:ext cx="2432667" cy="675656"/>
          </a:xfrm>
          <a:prstGeom prst="bentConnector3">
            <a:avLst>
              <a:gd name="adj1" fmla="val 35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2" name="连接符: 肘形 33"/>
          <p:cNvCxnSpPr>
            <a:cxnSpLocks/>
            <a:endCxn id="2097170" idx="0"/>
          </p:cNvCxnSpPr>
          <p:nvPr/>
        </p:nvCxnSpPr>
        <p:spPr>
          <a:xfrm>
            <a:off x="3290379" y="2139539"/>
            <a:ext cx="2219425" cy="1483799"/>
          </a:xfrm>
          <a:prstGeom prst="bentConnector2"/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173" name="图片 38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1337756" y="3038707"/>
            <a:ext cx="567075" cy="511144"/>
          </a:xfrm>
          <a:prstGeom prst="rect"/>
        </p:spPr>
      </p:pic>
      <p:pic>
        <p:nvPicPr>
          <p:cNvPr id="2097174" name="图片 39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2269958" y="3038707"/>
            <a:ext cx="552013" cy="497568"/>
          </a:xfrm>
          <a:prstGeom prst="rect"/>
        </p:spPr>
      </p:pic>
      <p:pic>
        <p:nvPicPr>
          <p:cNvPr id="2097175" name="图片 41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4023764" y="2336199"/>
            <a:ext cx="752653" cy="676542"/>
          </a:xfrm>
          <a:prstGeom prst="rect"/>
        </p:spPr>
      </p:pic>
      <p:pic>
        <p:nvPicPr>
          <p:cNvPr id="2097176" name="图片 42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5601885" y="2336199"/>
            <a:ext cx="752653" cy="676542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A5E12F-523A-4D75-95A2-779F57F5D9E2}" type="slidenum">
              <a:rPr altLang="en-US" lang="zh-CN" smtClean="0"/>
              <a:t>13</a:t>
            </a:fld>
            <a:endParaRPr altLang="en-US" lang="zh-CN"/>
          </a:p>
        </p:txBody>
      </p:sp>
      <p:sp>
        <p:nvSpPr>
          <p:cNvPr id="1048722" name="文本框 4"/>
          <p:cNvSpPr txBox="1"/>
          <p:nvPr/>
        </p:nvSpPr>
        <p:spPr>
          <a:xfrm>
            <a:off x="428281" y="199434"/>
            <a:ext cx="4553622" cy="5613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800" lang="zh-CN" spc="-5">
                <a:solidFill>
                  <a:srgbClr val="FFFFFF"/>
                </a:solidFill>
                <a:latin typeface="Arial"/>
                <a:ea typeface="+mj-ea"/>
                <a:cs typeface="Arial"/>
              </a:rPr>
              <a:t>研究背景</a:t>
            </a:r>
          </a:p>
        </p:txBody>
      </p:sp>
      <p:sp>
        <p:nvSpPr>
          <p:cNvPr id="1048723" name="object 25"/>
          <p:cNvSpPr txBox="1"/>
          <p:nvPr/>
        </p:nvSpPr>
        <p:spPr>
          <a:xfrm>
            <a:off x="875262" y="911488"/>
            <a:ext cx="6639635" cy="482600"/>
          </a:xfrm>
          <a:prstGeom prst="rect"/>
        </p:spPr>
        <p:txBody>
          <a:bodyPr bIns="0" lIns="0" rIns="0" rtlCol="0" tIns="12700" vert="horz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altLang="zh-CN" b="1" dirty="0" sz="28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Non-IID Problem in SSFL</a:t>
            </a:r>
          </a:p>
        </p:txBody>
      </p:sp>
      <p:grpSp>
        <p:nvGrpSpPr>
          <p:cNvPr id="109" name="object 21"/>
          <p:cNvGrpSpPr/>
          <p:nvPr/>
        </p:nvGrpSpPr>
        <p:grpSpPr>
          <a:xfrm>
            <a:off x="455246" y="996894"/>
            <a:ext cx="374904" cy="381000"/>
            <a:chOff x="569976" y="1121663"/>
            <a:chExt cx="374904" cy="381000"/>
          </a:xfrm>
        </p:grpSpPr>
        <p:pic>
          <p:nvPicPr>
            <p:cNvPr id="2097177" name="object 22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569976" y="1121663"/>
              <a:ext cx="374904" cy="381000"/>
            </a:xfrm>
            <a:prstGeom prst="rect"/>
          </p:spPr>
        </p:pic>
        <p:sp>
          <p:nvSpPr>
            <p:cNvPr id="1048724" name="object 23"/>
            <p:cNvSpPr/>
            <p:nvPr/>
          </p:nvSpPr>
          <p:spPr>
            <a:xfrm>
              <a:off x="621032" y="1136149"/>
              <a:ext cx="272415" cy="276225"/>
            </a:xfrm>
            <a:custGeom>
              <a:avLst/>
              <a:ahLst/>
              <a:rect l="l" t="t" r="r" b="b"/>
              <a:pathLst>
                <a:path w="272415" h="276225">
                  <a:moveTo>
                    <a:pt x="266096" y="0"/>
                  </a:moveTo>
                  <a:lnTo>
                    <a:pt x="6141" y="0"/>
                  </a:lnTo>
                  <a:lnTo>
                    <a:pt x="0" y="6141"/>
                  </a:lnTo>
                  <a:lnTo>
                    <a:pt x="0" y="269934"/>
                  </a:lnTo>
                  <a:lnTo>
                    <a:pt x="6141" y="276076"/>
                  </a:lnTo>
                  <a:lnTo>
                    <a:pt x="266096" y="276076"/>
                  </a:lnTo>
                  <a:lnTo>
                    <a:pt x="272237" y="269934"/>
                  </a:lnTo>
                  <a:lnTo>
                    <a:pt x="272237" y="13718"/>
                  </a:lnTo>
                  <a:lnTo>
                    <a:pt x="272237" y="6141"/>
                  </a:lnTo>
                  <a:lnTo>
                    <a:pt x="26609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bIns="0" lIns="0" rIns="0" rtlCol="0" tIns="0" wrap="square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1048725" name="文本框 13"/>
          <p:cNvSpPr txBox="1"/>
          <p:nvPr/>
        </p:nvSpPr>
        <p:spPr>
          <a:xfrm>
            <a:off x="506302" y="4925585"/>
            <a:ext cx="8348642" cy="1463040"/>
          </a:xfrm>
          <a:prstGeom prst="rect"/>
          <a:noFill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altLang="en-US" dirty="0" lang="zh-CN">
                <a:latin typeface="pingfang SC"/>
              </a:rPr>
              <a:t>不同客户端的数据分布不同，而且每个客户端标签缺失的程度、倾斜类也不相同。由于全局模型捕获的是全局数据分布，分布不匹配可能会降低全局模型生成的伪标签的准确性，而且</a:t>
            </a:r>
            <a:r>
              <a:rPr altLang="en-US" b="1" dirty="0" lang="zh-CN">
                <a:solidFill>
                  <a:srgbClr val="FF0000"/>
                </a:solidFill>
                <a:latin typeface="pingfang SC"/>
              </a:rPr>
              <a:t>伪标签准确率随着</a:t>
            </a:r>
            <a:r>
              <a:rPr altLang="zh-CN" b="1" dirty="0" lang="en-US" err="1">
                <a:solidFill>
                  <a:srgbClr val="FF0000"/>
                </a:solidFill>
                <a:latin typeface="pingfang SC"/>
              </a:rPr>
              <a:t>NonIID</a:t>
            </a:r>
            <a:r>
              <a:rPr altLang="en-US" b="1" dirty="0" lang="zh-CN">
                <a:solidFill>
                  <a:srgbClr val="FF0000"/>
                </a:solidFill>
                <a:latin typeface="pingfang SC"/>
              </a:rPr>
              <a:t>程度的增加而降低</a:t>
            </a:r>
            <a:r>
              <a:rPr altLang="en-US" dirty="0" lang="zh-CN">
                <a:latin typeface="pingfang SC"/>
              </a:rPr>
              <a:t>。</a:t>
            </a:r>
            <a:endParaRPr altLang="zh-CN" dirty="0" i="0" lang="en-US">
              <a:effectLst/>
              <a:latin typeface="pingfang SC"/>
            </a:endParaRPr>
          </a:p>
        </p:txBody>
      </p:sp>
      <p:pic>
        <p:nvPicPr>
          <p:cNvPr id="2097178" name="图片 16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596233" y="1355199"/>
            <a:ext cx="3730439" cy="3635344"/>
          </a:xfrm>
          <a:prstGeom prst="rect"/>
        </p:spPr>
      </p:pic>
      <p:pic>
        <p:nvPicPr>
          <p:cNvPr id="2097179" name="图片 3" descr="图表, 直方图  描述已自动生成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4817330" y="1268157"/>
            <a:ext cx="3683203" cy="3722386"/>
          </a:xfrm>
          <a:prstGeom prst="rect"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A5E12F-523A-4D75-95A2-779F57F5D9E2}" type="slidenum">
              <a:rPr altLang="en-US" lang="zh-CN" smtClean="0"/>
              <a:t>14</a:t>
            </a:fld>
            <a:endParaRPr altLang="en-US" lang="zh-CN"/>
          </a:p>
        </p:txBody>
      </p:sp>
      <p:sp>
        <p:nvSpPr>
          <p:cNvPr id="1048730" name="文本框 4"/>
          <p:cNvSpPr txBox="1"/>
          <p:nvPr/>
        </p:nvSpPr>
        <p:spPr>
          <a:xfrm>
            <a:off x="428281" y="199434"/>
            <a:ext cx="4553622" cy="5613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800" lang="zh-CN" spc="-5">
                <a:solidFill>
                  <a:srgbClr val="FFFFFF"/>
                </a:solidFill>
                <a:latin typeface="Arial"/>
                <a:ea typeface="+mj-ea"/>
                <a:cs typeface="Arial"/>
              </a:rPr>
              <a:t>研究背景</a:t>
            </a:r>
          </a:p>
        </p:txBody>
      </p:sp>
      <p:sp>
        <p:nvSpPr>
          <p:cNvPr id="1048731" name="object 25"/>
          <p:cNvSpPr txBox="1"/>
          <p:nvPr/>
        </p:nvSpPr>
        <p:spPr>
          <a:xfrm>
            <a:off x="875262" y="911488"/>
            <a:ext cx="6639635" cy="482600"/>
          </a:xfrm>
          <a:prstGeom prst="rect"/>
        </p:spPr>
        <p:txBody>
          <a:bodyPr bIns="0" lIns="0" rIns="0" rtlCol="0" tIns="12700" vert="horz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altLang="zh-CN" b="1" dirty="0" sz="28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Non-IID Problem in SSFL</a:t>
            </a:r>
          </a:p>
        </p:txBody>
      </p:sp>
      <p:grpSp>
        <p:nvGrpSpPr>
          <p:cNvPr id="113" name="object 21"/>
          <p:cNvGrpSpPr/>
          <p:nvPr/>
        </p:nvGrpSpPr>
        <p:grpSpPr>
          <a:xfrm>
            <a:off x="455246" y="996894"/>
            <a:ext cx="374904" cy="381000"/>
            <a:chOff x="569976" y="1121663"/>
            <a:chExt cx="374904" cy="381000"/>
          </a:xfrm>
        </p:grpSpPr>
        <p:pic>
          <p:nvPicPr>
            <p:cNvPr id="2097180" name="object 22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569976" y="1121663"/>
              <a:ext cx="374904" cy="381000"/>
            </a:xfrm>
            <a:prstGeom prst="rect"/>
          </p:spPr>
        </p:pic>
        <p:sp>
          <p:nvSpPr>
            <p:cNvPr id="1048732" name="object 23"/>
            <p:cNvSpPr/>
            <p:nvPr/>
          </p:nvSpPr>
          <p:spPr>
            <a:xfrm>
              <a:off x="621032" y="1136149"/>
              <a:ext cx="272415" cy="276225"/>
            </a:xfrm>
            <a:custGeom>
              <a:avLst/>
              <a:ahLst/>
              <a:rect l="l" t="t" r="r" b="b"/>
              <a:pathLst>
                <a:path w="272415" h="276225">
                  <a:moveTo>
                    <a:pt x="266096" y="0"/>
                  </a:moveTo>
                  <a:lnTo>
                    <a:pt x="6141" y="0"/>
                  </a:lnTo>
                  <a:lnTo>
                    <a:pt x="0" y="6141"/>
                  </a:lnTo>
                  <a:lnTo>
                    <a:pt x="0" y="269934"/>
                  </a:lnTo>
                  <a:lnTo>
                    <a:pt x="6141" y="276076"/>
                  </a:lnTo>
                  <a:lnTo>
                    <a:pt x="266096" y="276076"/>
                  </a:lnTo>
                  <a:lnTo>
                    <a:pt x="272237" y="269934"/>
                  </a:lnTo>
                  <a:lnTo>
                    <a:pt x="272237" y="13718"/>
                  </a:lnTo>
                  <a:lnTo>
                    <a:pt x="272237" y="6141"/>
                  </a:lnTo>
                  <a:lnTo>
                    <a:pt x="26609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bIns="0" lIns="0" rIns="0" rtlCol="0" tIns="0" wrap="square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1048733" name="文本框 13"/>
          <p:cNvSpPr txBox="1"/>
          <p:nvPr/>
        </p:nvSpPr>
        <p:spPr>
          <a:xfrm>
            <a:off x="506302" y="4925585"/>
            <a:ext cx="8348642" cy="1463040"/>
          </a:xfrm>
          <a:prstGeom prst="rect"/>
          <a:noFill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altLang="en-US" dirty="0" lang="zh-CN">
                <a:latin typeface="pingfang SC"/>
              </a:rPr>
              <a:t>不同客户端的数据分布不同，而且每个客户端标签缺失的程度、倾斜类也不相同。由于全局模型捕获的是全局数据分布，分布不匹配可能会降低全局模型生成的伪标签的准确性，而且</a:t>
            </a:r>
            <a:r>
              <a:rPr altLang="en-US" b="1" dirty="0" lang="zh-CN">
                <a:solidFill>
                  <a:srgbClr val="FF0000"/>
                </a:solidFill>
                <a:latin typeface="pingfang SC"/>
              </a:rPr>
              <a:t>伪标签准确率随着</a:t>
            </a:r>
            <a:r>
              <a:rPr altLang="zh-CN" b="1" dirty="0" lang="en-US" err="1">
                <a:solidFill>
                  <a:srgbClr val="FF0000"/>
                </a:solidFill>
                <a:latin typeface="pingfang SC"/>
              </a:rPr>
              <a:t>NonIID</a:t>
            </a:r>
            <a:r>
              <a:rPr altLang="en-US" b="1" dirty="0" lang="zh-CN">
                <a:solidFill>
                  <a:srgbClr val="FF0000"/>
                </a:solidFill>
                <a:latin typeface="pingfang SC"/>
              </a:rPr>
              <a:t>程度的增加而降低</a:t>
            </a:r>
            <a:r>
              <a:rPr altLang="en-US" dirty="0" lang="zh-CN">
                <a:latin typeface="pingfang SC"/>
              </a:rPr>
              <a:t>。</a:t>
            </a:r>
            <a:endParaRPr altLang="zh-CN" dirty="0" i="0" lang="en-US">
              <a:effectLst/>
              <a:latin typeface="pingfang SC"/>
            </a:endParaRPr>
          </a:p>
        </p:txBody>
      </p:sp>
      <p:pic>
        <p:nvPicPr>
          <p:cNvPr id="2097181" name="图片 16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596233" y="1355199"/>
            <a:ext cx="3730439" cy="3635344"/>
          </a:xfrm>
          <a:prstGeom prst="rect"/>
        </p:spPr>
      </p:pic>
      <p:pic>
        <p:nvPicPr>
          <p:cNvPr id="2097182" name="图片 3" descr="图表, 直方图  描述已自动生成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4817330" y="1268157"/>
            <a:ext cx="3683203" cy="3722386"/>
          </a:xfrm>
          <a:prstGeom prst="rect"/>
        </p:spPr>
      </p:pic>
      <p:grpSp>
        <p:nvGrpSpPr>
          <p:cNvPr id="114" name="组合 2"/>
          <p:cNvGrpSpPr/>
          <p:nvPr/>
        </p:nvGrpSpPr>
        <p:grpSpPr>
          <a:xfrm>
            <a:off x="956846" y="2547663"/>
            <a:ext cx="7230308" cy="1762673"/>
            <a:chOff x="1252800" y="2211631"/>
            <a:chExt cx="6698686" cy="2396284"/>
          </a:xfrm>
        </p:grpSpPr>
        <p:sp>
          <p:nvSpPr>
            <p:cNvPr id="1048734" name="矩形 5"/>
            <p:cNvSpPr/>
            <p:nvPr/>
          </p:nvSpPr>
          <p:spPr>
            <a:xfrm>
              <a:off x="1252800" y="2211631"/>
              <a:ext cx="6698686" cy="2396284"/>
            </a:xfrm>
            <a:prstGeom prst="rect"/>
            <a:solidFill>
              <a:schemeClr val="accent1">
                <a:lumMod val="60000"/>
                <a:lumOff val="40000"/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  <p:sp>
          <p:nvSpPr>
            <p:cNvPr id="1048735" name="矩形 6"/>
            <p:cNvSpPr/>
            <p:nvPr/>
          </p:nvSpPr>
          <p:spPr>
            <a:xfrm>
              <a:off x="2226636" y="2692480"/>
              <a:ext cx="4952286" cy="1470989"/>
            </a:xfrm>
            <a:prstGeom prst="rect"/>
            <a:ln w="19050">
              <a:noFill/>
            </a:ln>
          </p:spPr>
          <p:txBody>
            <a:bodyPr wrap="square">
              <a:spAutoFit/>
            </a:bodyPr>
            <a:p>
              <a:pPr algn="ctr">
                <a:lnSpc>
                  <a:spcPct val="150000"/>
                </a:lnSpc>
              </a:pPr>
              <a:r>
                <a:rPr altLang="zh-CN" b="1" dirty="0" sz="2000" lang="en-US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SSFL</a:t>
              </a:r>
              <a:r>
                <a:rPr altLang="en-US" b="1" dirty="0" sz="2000" lang="zh-CN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中，</a:t>
              </a:r>
              <a:r>
                <a:rPr altLang="zh-CN" b="1" dirty="0" sz="2000" lang="en-US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Non-IID</a:t>
              </a:r>
              <a:r>
                <a:rPr altLang="en-US" b="1" dirty="0" sz="2000" lang="zh-CN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问题会导致较低的伪标签准确率，从而会影响最终模型的精度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A5E12F-523A-4D75-95A2-779F57F5D9E2}" type="slidenum">
              <a:rPr altLang="en-US" lang="zh-CN" smtClean="0"/>
              <a:t>15</a:t>
            </a:fld>
            <a:endParaRPr altLang="en-US" lang="zh-CN"/>
          </a:p>
        </p:txBody>
      </p:sp>
      <p:sp>
        <p:nvSpPr>
          <p:cNvPr id="1048740" name="文本框 4"/>
          <p:cNvSpPr txBox="1"/>
          <p:nvPr/>
        </p:nvSpPr>
        <p:spPr>
          <a:xfrm>
            <a:off x="428281" y="199434"/>
            <a:ext cx="4553622" cy="5613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800" lang="zh-CN" spc="-5">
                <a:solidFill>
                  <a:srgbClr val="FFFFFF"/>
                </a:solidFill>
                <a:latin typeface="Arial"/>
                <a:ea typeface="+mj-ea"/>
                <a:cs typeface="Arial"/>
              </a:rPr>
              <a:t>研究背景</a:t>
            </a:r>
          </a:p>
        </p:txBody>
      </p:sp>
      <p:pic>
        <p:nvPicPr>
          <p:cNvPr id="2097183" name="图片 5" descr="图示  描述已自动生成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75602" y="1421675"/>
            <a:ext cx="3422110" cy="4722932"/>
          </a:xfrm>
          <a:prstGeom prst="rect"/>
        </p:spPr>
      </p:pic>
      <p:sp>
        <p:nvSpPr>
          <p:cNvPr id="1048741" name="object 25"/>
          <p:cNvSpPr txBox="1"/>
          <p:nvPr/>
        </p:nvSpPr>
        <p:spPr>
          <a:xfrm>
            <a:off x="875262" y="911488"/>
            <a:ext cx="6639635" cy="482600"/>
          </a:xfrm>
          <a:prstGeom prst="rect"/>
        </p:spPr>
        <p:txBody>
          <a:bodyPr bIns="0" lIns="0" rIns="0" rtlCol="0" tIns="12700" vert="horz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altLang="zh-CN" b="1" dirty="0" sz="28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DS-FL</a:t>
            </a:r>
            <a:r>
              <a:rPr altLang="en-US" b="1" dirty="0" sz="2800" lang="zh-CN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altLang="zh-CN" b="1" dirty="0" sz="28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pseudo-labeling + distillation</a:t>
            </a:r>
          </a:p>
        </p:txBody>
      </p:sp>
      <p:grpSp>
        <p:nvGrpSpPr>
          <p:cNvPr id="118" name="object 21"/>
          <p:cNvGrpSpPr/>
          <p:nvPr/>
        </p:nvGrpSpPr>
        <p:grpSpPr>
          <a:xfrm>
            <a:off x="455246" y="996894"/>
            <a:ext cx="374904" cy="381000"/>
            <a:chOff x="569976" y="1121663"/>
            <a:chExt cx="374904" cy="381000"/>
          </a:xfrm>
        </p:grpSpPr>
        <p:pic>
          <p:nvPicPr>
            <p:cNvPr id="2097184" name="object 22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569976" y="1121663"/>
              <a:ext cx="374904" cy="381000"/>
            </a:xfrm>
            <a:prstGeom prst="rect"/>
          </p:spPr>
        </p:pic>
        <p:sp>
          <p:nvSpPr>
            <p:cNvPr id="1048742" name="object 23"/>
            <p:cNvSpPr/>
            <p:nvPr/>
          </p:nvSpPr>
          <p:spPr>
            <a:xfrm>
              <a:off x="621032" y="1136149"/>
              <a:ext cx="272415" cy="276225"/>
            </a:xfrm>
            <a:custGeom>
              <a:avLst/>
              <a:ahLst/>
              <a:rect l="l" t="t" r="r" b="b"/>
              <a:pathLst>
                <a:path w="272415" h="276225">
                  <a:moveTo>
                    <a:pt x="266096" y="0"/>
                  </a:moveTo>
                  <a:lnTo>
                    <a:pt x="6141" y="0"/>
                  </a:lnTo>
                  <a:lnTo>
                    <a:pt x="0" y="6141"/>
                  </a:lnTo>
                  <a:lnTo>
                    <a:pt x="0" y="269934"/>
                  </a:lnTo>
                  <a:lnTo>
                    <a:pt x="6141" y="276076"/>
                  </a:lnTo>
                  <a:lnTo>
                    <a:pt x="266096" y="276076"/>
                  </a:lnTo>
                  <a:lnTo>
                    <a:pt x="272237" y="269934"/>
                  </a:lnTo>
                  <a:lnTo>
                    <a:pt x="272237" y="13718"/>
                  </a:lnTo>
                  <a:lnTo>
                    <a:pt x="272237" y="6141"/>
                  </a:lnTo>
                  <a:lnTo>
                    <a:pt x="26609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bIns="0" lIns="0" rIns="0" rtlCol="0" tIns="0" wrap="square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1048743" name="页脚占位符 2"/>
          <p:cNvSpPr txBox="1"/>
          <p:nvPr/>
        </p:nvSpPr>
        <p:spPr>
          <a:xfrm>
            <a:off x="183008" y="6356351"/>
            <a:ext cx="8730404" cy="415806"/>
          </a:xfrm>
          <a:prstGeom prst="rect"/>
        </p:spPr>
        <p:txBody>
          <a:bodyPr anchor="t" bIns="45720" lIns="91440" rIns="91440" rtlCol="0" tIns="45720" vert="horz"/>
          <a:lstStyle>
            <a:defPPr>
              <a:defRPr lang="en-US"/>
            </a:defPPr>
            <a:lvl1pPr algn="ctr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altLang="zh-CN" dirty="0" lang="en-US"/>
              <a:t>[1] </a:t>
            </a:r>
            <a:r>
              <a:rPr altLang="zh-CN" dirty="0" lang="nl-NL"/>
              <a:t>Itahara S, et al</a:t>
            </a:r>
            <a:r>
              <a:rPr altLang="zh-CN" dirty="0" lang="en-US"/>
              <a:t>. </a:t>
            </a:r>
            <a:r>
              <a:rPr altLang="zh-CN" b="1" dirty="0" i="1" lang="en-US">
                <a:solidFill>
                  <a:srgbClr val="02409A"/>
                </a:solidFill>
              </a:rPr>
              <a:t>Distillation-based semi-supervised federated learning for communication-efficient collaborative training with non-</a:t>
            </a:r>
            <a:r>
              <a:rPr altLang="zh-CN" b="1" dirty="0" i="1" lang="en-US" err="1">
                <a:solidFill>
                  <a:srgbClr val="02409A"/>
                </a:solidFill>
              </a:rPr>
              <a:t>iid</a:t>
            </a:r>
            <a:r>
              <a:rPr altLang="zh-CN" b="1" dirty="0" i="1" lang="en-US">
                <a:solidFill>
                  <a:srgbClr val="02409A"/>
                </a:solidFill>
              </a:rPr>
              <a:t> private data</a:t>
            </a:r>
            <a:r>
              <a:rPr altLang="zh-CN" dirty="0" lang="en-US"/>
              <a:t>[J].</a:t>
            </a:r>
          </a:p>
        </p:txBody>
      </p:sp>
      <p:sp>
        <p:nvSpPr>
          <p:cNvPr id="1048744" name="文本框 7"/>
          <p:cNvSpPr txBox="1"/>
          <p:nvPr/>
        </p:nvSpPr>
        <p:spPr>
          <a:xfrm>
            <a:off x="4503605" y="2730847"/>
            <a:ext cx="4183195" cy="1463040"/>
          </a:xfrm>
          <a:prstGeom prst="rect"/>
          <a:noFill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altLang="en-US" b="1" dirty="0" i="0" lang="zh-CN">
                <a:solidFill>
                  <a:srgbClr val="1D2129"/>
                </a:solidFill>
                <a:effectLst/>
                <a:latin typeface="PingFangSC-Regular"/>
              </a:rPr>
              <a:t>该算法聚合客户端本地模型的输出</a:t>
            </a:r>
            <a:r>
              <a:rPr altLang="en-US" b="0" dirty="0" i="0" lang="zh-CN">
                <a:solidFill>
                  <a:srgbClr val="1D2129"/>
                </a:solidFill>
                <a:effectLst/>
                <a:latin typeface="PingFangSC-Regular"/>
              </a:rPr>
              <a:t>，而不是模型参数。交换的模型输出用于为无标签数据生成伪标签</a:t>
            </a:r>
            <a:endParaRPr altLang="en-US" dirty="0" lang="zh-CN">
              <a:latin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8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A5E12F-523A-4D75-95A2-779F57F5D9E2}" type="slidenum">
              <a:rPr altLang="en-US" lang="zh-CN" smtClean="0"/>
              <a:t>16</a:t>
            </a:fld>
            <a:endParaRPr altLang="en-US" lang="zh-CN"/>
          </a:p>
        </p:txBody>
      </p:sp>
      <p:sp>
        <p:nvSpPr>
          <p:cNvPr id="1048749" name="文本框 4"/>
          <p:cNvSpPr txBox="1"/>
          <p:nvPr/>
        </p:nvSpPr>
        <p:spPr>
          <a:xfrm>
            <a:off x="428281" y="199434"/>
            <a:ext cx="4553622" cy="5613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800" lang="zh-CN" spc="-5">
                <a:solidFill>
                  <a:srgbClr val="FFFFFF"/>
                </a:solidFill>
                <a:latin typeface="Arial"/>
                <a:ea typeface="+mj-ea"/>
                <a:cs typeface="Arial"/>
              </a:rPr>
              <a:t>研究背景</a:t>
            </a:r>
          </a:p>
        </p:txBody>
      </p:sp>
      <p:sp>
        <p:nvSpPr>
          <p:cNvPr id="1048750" name="object 25"/>
          <p:cNvSpPr txBox="1"/>
          <p:nvPr/>
        </p:nvSpPr>
        <p:spPr>
          <a:xfrm>
            <a:off x="875262" y="911488"/>
            <a:ext cx="7553860" cy="952500"/>
          </a:xfrm>
          <a:prstGeom prst="rect"/>
        </p:spPr>
        <p:txBody>
          <a:bodyPr bIns="0" lIns="0" rIns="0" rtlCol="0" tIns="12700" vert="horz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altLang="zh-CN" b="1" dirty="0" sz="2800" lang="en-US" err="1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FedMatch</a:t>
            </a:r>
            <a:r>
              <a:rPr altLang="en-US" b="1" dirty="0" sz="2800" lang="zh-CN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altLang="zh-CN" b="1" dirty="0" sz="28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inter-client consistency + helper agent</a:t>
            </a:r>
          </a:p>
        </p:txBody>
      </p:sp>
      <p:grpSp>
        <p:nvGrpSpPr>
          <p:cNvPr id="122" name="object 21"/>
          <p:cNvGrpSpPr/>
          <p:nvPr/>
        </p:nvGrpSpPr>
        <p:grpSpPr>
          <a:xfrm>
            <a:off x="455246" y="996894"/>
            <a:ext cx="374904" cy="381000"/>
            <a:chOff x="569976" y="1121663"/>
            <a:chExt cx="374904" cy="381000"/>
          </a:xfrm>
        </p:grpSpPr>
        <p:pic>
          <p:nvPicPr>
            <p:cNvPr id="2097185" name="object 22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569976" y="1121663"/>
              <a:ext cx="374904" cy="381000"/>
            </a:xfrm>
            <a:prstGeom prst="rect"/>
          </p:spPr>
        </p:pic>
        <p:sp>
          <p:nvSpPr>
            <p:cNvPr id="1048751" name="object 23"/>
            <p:cNvSpPr/>
            <p:nvPr/>
          </p:nvSpPr>
          <p:spPr>
            <a:xfrm>
              <a:off x="621032" y="1136149"/>
              <a:ext cx="272415" cy="276225"/>
            </a:xfrm>
            <a:custGeom>
              <a:avLst/>
              <a:ahLst/>
              <a:rect l="l" t="t" r="r" b="b"/>
              <a:pathLst>
                <a:path w="272415" h="276225">
                  <a:moveTo>
                    <a:pt x="266096" y="0"/>
                  </a:moveTo>
                  <a:lnTo>
                    <a:pt x="6141" y="0"/>
                  </a:lnTo>
                  <a:lnTo>
                    <a:pt x="0" y="6141"/>
                  </a:lnTo>
                  <a:lnTo>
                    <a:pt x="0" y="269934"/>
                  </a:lnTo>
                  <a:lnTo>
                    <a:pt x="6141" y="276076"/>
                  </a:lnTo>
                  <a:lnTo>
                    <a:pt x="266096" y="276076"/>
                  </a:lnTo>
                  <a:lnTo>
                    <a:pt x="272237" y="269934"/>
                  </a:lnTo>
                  <a:lnTo>
                    <a:pt x="272237" y="13718"/>
                  </a:lnTo>
                  <a:lnTo>
                    <a:pt x="272237" y="6141"/>
                  </a:lnTo>
                  <a:lnTo>
                    <a:pt x="26609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bIns="0" lIns="0" rIns="0" rtlCol="0" tIns="0" wrap="square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1048752" name="页脚占位符 2"/>
          <p:cNvSpPr txBox="1"/>
          <p:nvPr/>
        </p:nvSpPr>
        <p:spPr>
          <a:xfrm>
            <a:off x="183008" y="6356351"/>
            <a:ext cx="8730404" cy="415806"/>
          </a:xfrm>
          <a:prstGeom prst="rect"/>
        </p:spPr>
        <p:txBody>
          <a:bodyPr anchor="t" bIns="45720" lIns="91440" rIns="91440" rtlCol="0" tIns="45720" vert="horz"/>
          <a:lstStyle>
            <a:defPPr>
              <a:defRPr lang="en-US"/>
            </a:defPPr>
            <a:lvl1pPr algn="ctr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altLang="zh-CN" dirty="0" lang="en-US"/>
              <a:t>[1] Jeong W, et al. </a:t>
            </a:r>
            <a:r>
              <a:rPr altLang="zh-CN" b="1" dirty="0" i="1" lang="en-US">
                <a:solidFill>
                  <a:srgbClr val="02409A"/>
                </a:solidFill>
              </a:rPr>
              <a:t>Federated semi-supervised learning with inter-client consistency &amp; disjoint learning</a:t>
            </a:r>
            <a:r>
              <a:rPr altLang="zh-CN" dirty="0" lang="en-US"/>
              <a:t>[C].</a:t>
            </a:r>
          </a:p>
        </p:txBody>
      </p:sp>
      <p:pic>
        <p:nvPicPr>
          <p:cNvPr id="2097186" name="图片 6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581435" y="1544033"/>
            <a:ext cx="3851173" cy="4484361"/>
          </a:xfrm>
          <a:prstGeom prst="rect"/>
        </p:spPr>
      </p:pic>
      <p:sp>
        <p:nvSpPr>
          <p:cNvPr id="1048753" name="文本框 7"/>
          <p:cNvSpPr txBox="1"/>
          <p:nvPr/>
        </p:nvSpPr>
        <p:spPr>
          <a:xfrm>
            <a:off x="4572000" y="2784047"/>
            <a:ext cx="4183195" cy="1463039"/>
          </a:xfrm>
          <a:prstGeom prst="rect"/>
          <a:noFill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altLang="en-US" b="1" dirty="0" lang="zh-CN">
                <a:latin typeface="+mn-ea"/>
              </a:rPr>
              <a:t>将在某些客户端（</a:t>
            </a:r>
            <a:r>
              <a:rPr altLang="zh-CN" b="1" dirty="0" lang="en-US">
                <a:latin typeface="+mn-ea"/>
              </a:rPr>
              <a:t>helper agents</a:t>
            </a:r>
            <a:r>
              <a:rPr altLang="en-US" b="1" dirty="0" lang="zh-CN">
                <a:latin typeface="+mn-ea"/>
              </a:rPr>
              <a:t>）上训练的模型发送到其他客户端</a:t>
            </a:r>
            <a:r>
              <a:rPr altLang="en-US" dirty="0" lang="zh-CN">
                <a:latin typeface="+mn-ea"/>
              </a:rPr>
              <a:t>，来计算一致性损失并协作生成伪标签。 </a:t>
            </a:r>
            <a:endParaRPr altLang="zh-CN" dirty="0" lang="en-US">
              <a:latin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7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A5E12F-523A-4D75-95A2-779F57F5D9E2}" type="slidenum">
              <a:rPr altLang="en-US" lang="zh-CN" smtClean="0"/>
              <a:t>17</a:t>
            </a:fld>
            <a:endParaRPr altLang="en-US" lang="zh-CN"/>
          </a:p>
        </p:txBody>
      </p:sp>
      <p:sp>
        <p:nvSpPr>
          <p:cNvPr id="1048758" name="文本框 4"/>
          <p:cNvSpPr txBox="1"/>
          <p:nvPr/>
        </p:nvSpPr>
        <p:spPr>
          <a:xfrm>
            <a:off x="428281" y="199434"/>
            <a:ext cx="4553622" cy="5613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800" lang="zh-CN" spc="-5">
                <a:solidFill>
                  <a:srgbClr val="FFFFFF"/>
                </a:solidFill>
                <a:latin typeface="Arial"/>
                <a:ea typeface="+mj-ea"/>
                <a:cs typeface="Arial"/>
              </a:rPr>
              <a:t>动机</a:t>
            </a:r>
          </a:p>
        </p:txBody>
      </p:sp>
      <p:sp>
        <p:nvSpPr>
          <p:cNvPr id="1048759" name="object 25"/>
          <p:cNvSpPr txBox="1"/>
          <p:nvPr/>
        </p:nvSpPr>
        <p:spPr>
          <a:xfrm>
            <a:off x="875262" y="911488"/>
            <a:ext cx="6639635" cy="482600"/>
          </a:xfrm>
          <a:prstGeom prst="rect"/>
        </p:spPr>
        <p:txBody>
          <a:bodyPr bIns="0" lIns="0" rIns="0" rtlCol="0" tIns="12700" vert="horz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altLang="zh-CN" b="1" dirty="0" sz="28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 Model Makes Pseudo-labeling Easier</a:t>
            </a:r>
          </a:p>
        </p:txBody>
      </p:sp>
      <p:grpSp>
        <p:nvGrpSpPr>
          <p:cNvPr id="126" name="object 21"/>
          <p:cNvGrpSpPr/>
          <p:nvPr/>
        </p:nvGrpSpPr>
        <p:grpSpPr>
          <a:xfrm>
            <a:off x="455246" y="996894"/>
            <a:ext cx="374904" cy="381000"/>
            <a:chOff x="569976" y="1121663"/>
            <a:chExt cx="374904" cy="381000"/>
          </a:xfrm>
        </p:grpSpPr>
        <p:pic>
          <p:nvPicPr>
            <p:cNvPr id="2097187" name="object 22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569976" y="1121663"/>
              <a:ext cx="374904" cy="381000"/>
            </a:xfrm>
            <a:prstGeom prst="rect"/>
          </p:spPr>
        </p:pic>
        <p:sp>
          <p:nvSpPr>
            <p:cNvPr id="1048760" name="object 23"/>
            <p:cNvSpPr/>
            <p:nvPr/>
          </p:nvSpPr>
          <p:spPr>
            <a:xfrm>
              <a:off x="621032" y="1136149"/>
              <a:ext cx="272415" cy="276225"/>
            </a:xfrm>
            <a:custGeom>
              <a:avLst/>
              <a:ahLst/>
              <a:rect l="l" t="t" r="r" b="b"/>
              <a:pathLst>
                <a:path w="272415" h="276225">
                  <a:moveTo>
                    <a:pt x="266096" y="0"/>
                  </a:moveTo>
                  <a:lnTo>
                    <a:pt x="6141" y="0"/>
                  </a:lnTo>
                  <a:lnTo>
                    <a:pt x="0" y="6141"/>
                  </a:lnTo>
                  <a:lnTo>
                    <a:pt x="0" y="269934"/>
                  </a:lnTo>
                  <a:lnTo>
                    <a:pt x="6141" y="276076"/>
                  </a:lnTo>
                  <a:lnTo>
                    <a:pt x="266096" y="276076"/>
                  </a:lnTo>
                  <a:lnTo>
                    <a:pt x="272237" y="269934"/>
                  </a:lnTo>
                  <a:lnTo>
                    <a:pt x="272237" y="13718"/>
                  </a:lnTo>
                  <a:lnTo>
                    <a:pt x="272237" y="6141"/>
                  </a:lnTo>
                  <a:lnTo>
                    <a:pt x="26609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bIns="0" lIns="0" rIns="0" rtlCol="0" tIns="0" wrap="square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1048761" name="文本框 13"/>
          <p:cNvSpPr txBox="1"/>
          <p:nvPr/>
        </p:nvSpPr>
        <p:spPr>
          <a:xfrm>
            <a:off x="506302" y="4925585"/>
            <a:ext cx="8348642" cy="1463040"/>
          </a:xfrm>
          <a:prstGeom prst="rect"/>
          <a:noFill/>
        </p:spPr>
        <p:txBody>
          <a:bodyPr wrap="square">
            <a:spAutoFit/>
          </a:bodyPr>
          <a:p>
            <a:pPr algn="l" indent="-285750" marL="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altLang="en-US" b="1" dirty="0" lang="zh-CN">
                <a:latin typeface="pingfang SC"/>
              </a:rPr>
              <a:t>本地模型能够为本地无标签数据生成优质的伪标签</a:t>
            </a:r>
            <a:endParaRPr altLang="zh-CN" b="1" dirty="0" lang="en-US">
              <a:latin typeface="pingfang SC"/>
            </a:endParaRPr>
          </a:p>
          <a:p>
            <a:pPr algn="l" indent="-285750" marL="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altLang="en-US" dirty="0" i="0" lang="zh-CN">
                <a:effectLst/>
                <a:latin typeface="pingfang SC"/>
              </a:rPr>
              <a:t>当</a:t>
            </a:r>
            <a:r>
              <a:rPr altLang="zh-CN" dirty="0" i="0" lang="en-US" err="1">
                <a:effectLst/>
                <a:latin typeface="pingfang SC"/>
              </a:rPr>
              <a:t>NonIID</a:t>
            </a:r>
            <a:r>
              <a:rPr altLang="en-US" dirty="0" i="0" lang="zh-CN">
                <a:effectLst/>
                <a:latin typeface="pingfang SC"/>
              </a:rPr>
              <a:t>程度增加时，</a:t>
            </a:r>
            <a:r>
              <a:rPr altLang="en-US" dirty="0" lang="zh-CN">
                <a:latin typeface="pingfang SC"/>
              </a:rPr>
              <a:t>本地</a:t>
            </a:r>
            <a:r>
              <a:rPr altLang="en-US" dirty="0" i="0" lang="zh-CN">
                <a:effectLst/>
                <a:latin typeface="pingfang SC"/>
              </a:rPr>
              <a:t>模型可以比使用 </a:t>
            </a:r>
            <a:r>
              <a:rPr altLang="zh-CN" dirty="0" i="0" lang="en-US">
                <a:effectLst/>
                <a:latin typeface="pingfang SC"/>
              </a:rPr>
              <a:t>SOTA SSFL </a:t>
            </a:r>
            <a:r>
              <a:rPr altLang="en-US" dirty="0" i="0" lang="zh-CN">
                <a:effectLst/>
                <a:latin typeface="pingfang SC"/>
              </a:rPr>
              <a:t>方法训练的全局模型获得更好的伪标签精度</a:t>
            </a:r>
            <a:endParaRPr altLang="zh-CN" dirty="0" i="0" lang="en-US">
              <a:effectLst/>
              <a:latin typeface="pingfang SC"/>
            </a:endParaRPr>
          </a:p>
        </p:txBody>
      </p:sp>
      <p:pic>
        <p:nvPicPr>
          <p:cNvPr id="2097188" name="图片 22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2889182" y="1377894"/>
            <a:ext cx="3582881" cy="3620675"/>
          </a:xfrm>
          <a:prstGeom prst="rect"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A5E12F-523A-4D75-95A2-779F57F5D9E2}" type="slidenum">
              <a:rPr altLang="en-US" lang="zh-CN" smtClean="0"/>
              <a:t>18</a:t>
            </a:fld>
            <a:endParaRPr altLang="en-US" lang="zh-CN"/>
          </a:p>
        </p:txBody>
      </p:sp>
      <p:sp>
        <p:nvSpPr>
          <p:cNvPr id="1048766" name="文本框 47"/>
          <p:cNvSpPr txBox="1"/>
          <p:nvPr/>
        </p:nvSpPr>
        <p:spPr>
          <a:xfrm>
            <a:off x="428281" y="199434"/>
            <a:ext cx="3259295" cy="561339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00000"/>
              </a:lnSpc>
            </a:pPr>
            <a:r>
              <a:rPr altLang="en-US" b="1" sz="2800" lang="zh-CN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提纲</a:t>
            </a:r>
          </a:p>
        </p:txBody>
      </p:sp>
      <p:grpSp>
        <p:nvGrpSpPr>
          <p:cNvPr id="130" name="组合 6"/>
          <p:cNvGrpSpPr/>
          <p:nvPr/>
        </p:nvGrpSpPr>
        <p:grpSpPr>
          <a:xfrm>
            <a:off x="2122163" y="2348556"/>
            <a:ext cx="5772155" cy="2270087"/>
            <a:chOff x="1549246" y="2331574"/>
            <a:chExt cx="5772155" cy="2270087"/>
          </a:xfrm>
        </p:grpSpPr>
        <p:grpSp>
          <p:nvGrpSpPr>
            <p:cNvPr id="131" name="组合 25"/>
            <p:cNvGrpSpPr/>
            <p:nvPr/>
          </p:nvGrpSpPr>
          <p:grpSpPr>
            <a:xfrm>
              <a:off x="1549246" y="3167389"/>
              <a:ext cx="2323652" cy="561339"/>
              <a:chOff x="1104898" y="1549242"/>
              <a:chExt cx="2323652" cy="561339"/>
            </a:xfrm>
          </p:grpSpPr>
          <p:sp>
            <p:nvSpPr>
              <p:cNvPr id="1048767" name="文本框 26"/>
              <p:cNvSpPr txBox="1"/>
              <p:nvPr/>
            </p:nvSpPr>
            <p:spPr>
              <a:xfrm>
                <a:off x="1463657" y="1549242"/>
                <a:ext cx="1964893" cy="561339"/>
              </a:xfrm>
              <a:prstGeom prst="rect"/>
              <a:noFill/>
            </p:spPr>
            <p:txBody>
              <a:bodyPr rtlCol="0" wrap="square">
                <a:spAutoFit/>
              </a:bodyPr>
              <a:p>
                <a:r>
                  <a:rPr altLang="en-US" b="1" sz="2800" lang="zh-CN" spc="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方法建模</a:t>
                </a:r>
              </a:p>
            </p:txBody>
          </p:sp>
          <p:grpSp>
            <p:nvGrpSpPr>
              <p:cNvPr id="132" name="Google Shape;1483;p78"/>
              <p:cNvGrpSpPr/>
              <p:nvPr/>
            </p:nvGrpSpPr>
            <p:grpSpPr>
              <a:xfrm>
                <a:off x="1104898" y="1661974"/>
                <a:ext cx="206582" cy="297757"/>
                <a:chOff x="5083925" y="2066350"/>
                <a:chExt cx="28825" cy="41550"/>
              </a:xfrm>
            </p:grpSpPr>
            <p:sp>
              <p:nvSpPr>
                <p:cNvPr id="1048768" name="Google Shape;1484;p78"/>
                <p:cNvSpPr/>
                <p:nvPr/>
              </p:nvSpPr>
              <p:spPr>
                <a:xfrm>
                  <a:off x="5084050" y="2066350"/>
                  <a:ext cx="28700" cy="41550"/>
                </a:xfrm>
                <a:custGeom>
                  <a:avLst/>
                  <a:ahLst/>
                  <a:rect l="l" t="t" r="r" b="b"/>
                  <a:pathLst>
                    <a:path w="1148" h="1662" extrusionOk="0">
                      <a:moveTo>
                        <a:pt x="52" y="1"/>
                      </a:moveTo>
                      <a:cubicBezTo>
                        <a:pt x="27" y="1"/>
                        <a:pt x="0" y="24"/>
                        <a:pt x="0" y="56"/>
                      </a:cubicBezTo>
                      <a:lnTo>
                        <a:pt x="0" y="200"/>
                      </a:lnTo>
                      <a:cubicBezTo>
                        <a:pt x="0" y="243"/>
                        <a:pt x="22" y="279"/>
                        <a:pt x="51" y="308"/>
                      </a:cubicBezTo>
                      <a:lnTo>
                        <a:pt x="700" y="791"/>
                      </a:lnTo>
                      <a:cubicBezTo>
                        <a:pt x="729" y="813"/>
                        <a:pt x="729" y="849"/>
                        <a:pt x="700" y="871"/>
                      </a:cubicBezTo>
                      <a:lnTo>
                        <a:pt x="51" y="1354"/>
                      </a:lnTo>
                      <a:cubicBezTo>
                        <a:pt x="22" y="1383"/>
                        <a:pt x="0" y="1419"/>
                        <a:pt x="0" y="1462"/>
                      </a:cubicBezTo>
                      <a:lnTo>
                        <a:pt x="0" y="1613"/>
                      </a:lnTo>
                      <a:cubicBezTo>
                        <a:pt x="0" y="1639"/>
                        <a:pt x="26" y="1661"/>
                        <a:pt x="51" y="1661"/>
                      </a:cubicBezTo>
                      <a:cubicBezTo>
                        <a:pt x="61" y="1661"/>
                        <a:pt x="71" y="1658"/>
                        <a:pt x="80" y="1649"/>
                      </a:cubicBezTo>
                      <a:lnTo>
                        <a:pt x="1111" y="878"/>
                      </a:lnTo>
                      <a:cubicBezTo>
                        <a:pt x="1147" y="856"/>
                        <a:pt x="1147" y="806"/>
                        <a:pt x="1111" y="784"/>
                      </a:cubicBezTo>
                      <a:lnTo>
                        <a:pt x="80" y="12"/>
                      </a:lnTo>
                      <a:cubicBezTo>
                        <a:pt x="72" y="4"/>
                        <a:pt x="62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02409A"/>
                </a:solidFill>
                <a:ln>
                  <a:noFill/>
                </a:ln>
              </p:spPr>
              <p:txBody>
                <a:bodyPr anchor="ctr" anchorCtr="0" bIns="91425" lIns="91425" rIns="91425" spcFirstLastPara="1" tIns="91425" wrap="square">
                  <a:noAutofit/>
                </a:bodyPr>
                <a:p>
                  <a:pPr algn="l" indent="0" lvl="0" marL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48769" name="Google Shape;1485;p78"/>
                <p:cNvSpPr/>
                <p:nvPr/>
              </p:nvSpPr>
              <p:spPr>
                <a:xfrm>
                  <a:off x="5083925" y="2081325"/>
                  <a:ext cx="8800" cy="11600"/>
                </a:xfrm>
                <a:custGeom>
                  <a:avLst/>
                  <a:ahLst/>
                  <a:rect l="l" t="t" r="r" b="b"/>
                  <a:pathLst>
                    <a:path w="352" h="464" extrusionOk="0">
                      <a:moveTo>
                        <a:pt x="53" y="0"/>
                      </a:moveTo>
                      <a:cubicBezTo>
                        <a:pt x="25" y="0"/>
                        <a:pt x="0" y="24"/>
                        <a:pt x="5" y="55"/>
                      </a:cubicBezTo>
                      <a:lnTo>
                        <a:pt x="5" y="416"/>
                      </a:lnTo>
                      <a:cubicBezTo>
                        <a:pt x="5" y="442"/>
                        <a:pt x="31" y="464"/>
                        <a:pt x="56" y="464"/>
                      </a:cubicBezTo>
                      <a:cubicBezTo>
                        <a:pt x="66" y="464"/>
                        <a:pt x="76" y="460"/>
                        <a:pt x="85" y="452"/>
                      </a:cubicBezTo>
                      <a:lnTo>
                        <a:pt x="323" y="279"/>
                      </a:lnTo>
                      <a:cubicBezTo>
                        <a:pt x="352" y="257"/>
                        <a:pt x="352" y="207"/>
                        <a:pt x="323" y="185"/>
                      </a:cubicBezTo>
                      <a:lnTo>
                        <a:pt x="85" y="12"/>
                      </a:lnTo>
                      <a:cubicBezTo>
                        <a:pt x="75" y="4"/>
                        <a:pt x="63" y="0"/>
                        <a:pt x="53" y="0"/>
                      </a:cubicBez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</p:spPr>
              <p:txBody>
                <a:bodyPr anchor="ctr" anchorCtr="0" bIns="91425" lIns="91425" rIns="91425" spcFirstLastPara="1" tIns="91425" wrap="square">
                  <a:noAutofit/>
                </a:bodyPr>
                <a:p>
                  <a:pPr algn="l" indent="0" lvl="0" marL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1048770" name="文本框 24"/>
            <p:cNvSpPr txBox="1"/>
            <p:nvPr/>
          </p:nvSpPr>
          <p:spPr>
            <a:xfrm>
              <a:off x="4426209" y="4103822"/>
              <a:ext cx="2895192" cy="497839"/>
            </a:xfrm>
            <a:prstGeom prst="rect"/>
            <a:noFill/>
          </p:spPr>
          <p:txBody>
            <a:bodyPr rtlCol="0" wrap="square">
              <a:spAutoFit/>
            </a:bodyPr>
            <a:p>
              <a:endParaRPr altLang="zh-CN" b="1" sz="2400" lang="en-US" spc="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71" name="文本框 31"/>
            <p:cNvSpPr txBox="1"/>
            <p:nvPr/>
          </p:nvSpPr>
          <p:spPr>
            <a:xfrm>
              <a:off x="4426209" y="3156602"/>
              <a:ext cx="2270457" cy="497840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altLang="en-US" b="1" dirty="0" sz="2400" lang="zh-CN" spc="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模型设计思路</a:t>
              </a:r>
              <a:endParaRPr altLang="zh-CN" b="1" dirty="0" sz="2400" lang="en-US" spc="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72" name="文本框 32"/>
            <p:cNvSpPr txBox="1"/>
            <p:nvPr/>
          </p:nvSpPr>
          <p:spPr>
            <a:xfrm>
              <a:off x="4426210" y="2361234"/>
              <a:ext cx="2362368" cy="497839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altLang="zh-CN" b="1" sz="2400" lang="en-US" spc="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  <p:cxnSp>
          <p:nvCxnSpPr>
            <p:cNvPr id="3145733" name="直接连接符 4"/>
            <p:cNvCxnSpPr>
              <a:cxnSpLocks/>
            </p:cNvCxnSpPr>
            <p:nvPr/>
          </p:nvCxnSpPr>
          <p:spPr>
            <a:xfrm>
              <a:off x="3999083" y="2331574"/>
              <a:ext cx="0" cy="2233913"/>
            </a:xfrm>
            <a:prstGeom prst="line"/>
            <a:ln w="19050"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6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A5E12F-523A-4D75-95A2-779F57F5D9E2}" type="slidenum">
              <a:rPr altLang="en-US" lang="zh-CN" smtClean="0"/>
              <a:t>19</a:t>
            </a:fld>
            <a:endParaRPr altLang="en-US" lang="zh-CN"/>
          </a:p>
        </p:txBody>
      </p:sp>
      <p:sp>
        <p:nvSpPr>
          <p:cNvPr id="1048777" name="文本框 3"/>
          <p:cNvSpPr txBox="1"/>
          <p:nvPr/>
        </p:nvSpPr>
        <p:spPr>
          <a:xfrm>
            <a:off x="428281" y="199434"/>
            <a:ext cx="3259295" cy="561339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00000"/>
              </a:lnSpc>
            </a:pPr>
            <a:r>
              <a:rPr altLang="en-US" b="1" dirty="0" sz="2800" lang="zh-CN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方法建模</a:t>
            </a:r>
          </a:p>
        </p:txBody>
      </p:sp>
      <p:sp>
        <p:nvSpPr>
          <p:cNvPr id="1048778" name="object 25"/>
          <p:cNvSpPr txBox="1"/>
          <p:nvPr/>
        </p:nvSpPr>
        <p:spPr>
          <a:xfrm>
            <a:off x="875262" y="911488"/>
            <a:ext cx="7484224" cy="482600"/>
          </a:xfrm>
          <a:prstGeom prst="rect"/>
        </p:spPr>
        <p:txBody>
          <a:bodyPr bIns="0" lIns="0" rIns="0" rtlCol="0" tIns="12700" vert="horz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b="1" dirty="0" sz="28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workflow of </a:t>
            </a:r>
            <a:r>
              <a:rPr altLang="zh-CN" b="1" dirty="0" sz="28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FedLoKe</a:t>
            </a:r>
            <a:endParaRPr b="1" dirty="0" sz="2800" lang="en-US">
              <a:solidFill>
                <a:srgbClr val="44546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6" name="object 21"/>
          <p:cNvGrpSpPr/>
          <p:nvPr/>
        </p:nvGrpSpPr>
        <p:grpSpPr>
          <a:xfrm>
            <a:off x="455246" y="996894"/>
            <a:ext cx="374904" cy="381000"/>
            <a:chOff x="569976" y="1121663"/>
            <a:chExt cx="374904" cy="381000"/>
          </a:xfrm>
        </p:grpSpPr>
        <p:pic>
          <p:nvPicPr>
            <p:cNvPr id="2097189" name="object 22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569976" y="1121663"/>
              <a:ext cx="374904" cy="381000"/>
            </a:xfrm>
            <a:prstGeom prst="rect"/>
          </p:spPr>
        </p:pic>
        <p:sp>
          <p:nvSpPr>
            <p:cNvPr id="1048779" name="object 23"/>
            <p:cNvSpPr/>
            <p:nvPr/>
          </p:nvSpPr>
          <p:spPr>
            <a:xfrm>
              <a:off x="621032" y="1136149"/>
              <a:ext cx="272415" cy="276225"/>
            </a:xfrm>
            <a:custGeom>
              <a:avLst/>
              <a:ahLst/>
              <a:rect l="l" t="t" r="r" b="b"/>
              <a:pathLst>
                <a:path w="272415" h="276225">
                  <a:moveTo>
                    <a:pt x="266096" y="0"/>
                  </a:moveTo>
                  <a:lnTo>
                    <a:pt x="6141" y="0"/>
                  </a:lnTo>
                  <a:lnTo>
                    <a:pt x="0" y="6141"/>
                  </a:lnTo>
                  <a:lnTo>
                    <a:pt x="0" y="269934"/>
                  </a:lnTo>
                  <a:lnTo>
                    <a:pt x="6141" y="276076"/>
                  </a:lnTo>
                  <a:lnTo>
                    <a:pt x="266096" y="276076"/>
                  </a:lnTo>
                  <a:lnTo>
                    <a:pt x="272237" y="269934"/>
                  </a:lnTo>
                  <a:lnTo>
                    <a:pt x="272237" y="13718"/>
                  </a:lnTo>
                  <a:lnTo>
                    <a:pt x="272237" y="6141"/>
                  </a:lnTo>
                  <a:lnTo>
                    <a:pt x="26609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bIns="0" lIns="0" rIns="0" rtlCol="0" tIns="0" wrap="square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pic>
        <p:nvPicPr>
          <p:cNvPr id="2097190" name="图片 6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506302" y="1377894"/>
            <a:ext cx="5090685" cy="4902451"/>
          </a:xfrm>
          <a:prstGeom prst="rect"/>
        </p:spPr>
      </p:pic>
      <p:sp>
        <p:nvSpPr>
          <p:cNvPr id="1048780" name="文本框 8"/>
          <p:cNvSpPr txBox="1"/>
          <p:nvPr/>
        </p:nvSpPr>
        <p:spPr>
          <a:xfrm>
            <a:off x="5648043" y="1427682"/>
            <a:ext cx="3127967" cy="5120640"/>
          </a:xfrm>
          <a:prstGeom prst="rect"/>
          <a:noFill/>
        </p:spPr>
        <p:txBody>
          <a:bodyPr wrap="square">
            <a:spAutoFit/>
          </a:bodyPr>
          <a:p>
            <a:pPr indent="-285750" marL="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altLang="en-US" dirty="0" lang="zh-CN"/>
              <a:t>首先</a:t>
            </a:r>
            <a:r>
              <a:rPr altLang="zh-CN" dirty="0" lang="en-US"/>
              <a:t>local model</a:t>
            </a:r>
            <a:r>
              <a:rPr altLang="en-US" dirty="0" lang="zh-CN"/>
              <a:t>根据</a:t>
            </a:r>
            <a:r>
              <a:rPr altLang="zh-CN" dirty="0" lang="en-US"/>
              <a:t>global model</a:t>
            </a:r>
            <a:r>
              <a:rPr altLang="en-US" dirty="0" lang="zh-CN"/>
              <a:t>进行</a:t>
            </a:r>
            <a:r>
              <a:rPr altLang="zh-CN" dirty="0" lang="en-US"/>
              <a:t>EMA</a:t>
            </a:r>
            <a:r>
              <a:rPr altLang="en-US" dirty="0" lang="zh-CN"/>
              <a:t>更新</a:t>
            </a:r>
            <a:endParaRPr altLang="zh-CN" dirty="0" lang="en-US"/>
          </a:p>
          <a:p>
            <a:pPr indent="-285750" marL="28575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altLang="zh-CN" dirty="0" lang="en-US"/>
          </a:p>
          <a:p>
            <a:pPr indent="-285750" marL="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altLang="en-US" dirty="0" lang="zh-CN"/>
              <a:t>其次</a:t>
            </a:r>
            <a:r>
              <a:rPr altLang="zh-CN" dirty="0" lang="en-US"/>
              <a:t>local model</a:t>
            </a:r>
            <a:r>
              <a:rPr altLang="en-US" dirty="0" lang="zh-CN"/>
              <a:t>与</a:t>
            </a:r>
            <a:r>
              <a:rPr altLang="zh-CN" dirty="0" lang="en-US"/>
              <a:t>global model</a:t>
            </a:r>
            <a:r>
              <a:rPr altLang="en-US" dirty="0" lang="zh-CN"/>
              <a:t>分别进行</a:t>
            </a:r>
            <a:r>
              <a:rPr altLang="zh-CN" dirty="0" lang="en-US"/>
              <a:t>pseudo-labeling</a:t>
            </a:r>
          </a:p>
          <a:p>
            <a:pPr indent="-285750" marL="28575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altLang="zh-CN" dirty="0" lang="en-US"/>
          </a:p>
          <a:p>
            <a:pPr indent="-285750" marL="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altLang="en-US" dirty="0" lang="zh-CN"/>
              <a:t>最后在</a:t>
            </a:r>
            <a:r>
              <a:rPr altLang="zh-CN" dirty="0" lang="en-US"/>
              <a:t>labeled data</a:t>
            </a:r>
            <a:r>
              <a:rPr altLang="en-US" dirty="0" lang="zh-CN"/>
              <a:t>与</a:t>
            </a:r>
            <a:r>
              <a:rPr altLang="zh-CN" dirty="0" lang="en-US"/>
              <a:t>pseudo-label data</a:t>
            </a:r>
            <a:r>
              <a:rPr altLang="en-US" dirty="0" lang="zh-CN"/>
              <a:t>上同时训练</a:t>
            </a:r>
            <a:r>
              <a:rPr altLang="zh-CN" dirty="0" lang="en-US"/>
              <a:t>local model</a:t>
            </a:r>
            <a:r>
              <a:rPr altLang="en-US" dirty="0" lang="zh-CN"/>
              <a:t>与</a:t>
            </a:r>
            <a:r>
              <a:rPr altLang="zh-CN" dirty="0" lang="en-US"/>
              <a:t>global model</a:t>
            </a:r>
            <a:endParaRPr altLang="en-US" dirty="0" 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A5E12F-523A-4D75-95A2-779F57F5D9E2}" type="slidenum">
              <a:rPr altLang="en-US" lang="zh-CN" smtClean="0"/>
              <a:t>2</a:t>
            </a:fld>
            <a:endParaRPr altLang="en-US" lang="zh-CN"/>
          </a:p>
        </p:txBody>
      </p:sp>
      <p:sp>
        <p:nvSpPr>
          <p:cNvPr id="1048596" name="文本框 27"/>
          <p:cNvSpPr txBox="1"/>
          <p:nvPr/>
        </p:nvSpPr>
        <p:spPr>
          <a:xfrm>
            <a:off x="428281" y="199434"/>
            <a:ext cx="3259295" cy="561339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00000"/>
              </a:lnSpc>
            </a:pPr>
            <a:r>
              <a:rPr altLang="en-US" b="1" sz="2800" lang="zh-CN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提纲</a:t>
            </a:r>
          </a:p>
        </p:txBody>
      </p:sp>
      <p:grpSp>
        <p:nvGrpSpPr>
          <p:cNvPr id="49" name="组合 63"/>
          <p:cNvGrpSpPr/>
          <p:nvPr/>
        </p:nvGrpSpPr>
        <p:grpSpPr>
          <a:xfrm>
            <a:off x="2131902" y="1429465"/>
            <a:ext cx="4880195" cy="497839"/>
            <a:chOff x="2318742" y="2198492"/>
            <a:chExt cx="4880195" cy="497839"/>
          </a:xfrm>
        </p:grpSpPr>
        <p:sp>
          <p:nvSpPr>
            <p:cNvPr id="1048597" name="文本框 52"/>
            <p:cNvSpPr txBox="1"/>
            <p:nvPr/>
          </p:nvSpPr>
          <p:spPr>
            <a:xfrm>
              <a:off x="2692422" y="2198492"/>
              <a:ext cx="4132835" cy="497839"/>
            </a:xfrm>
            <a:prstGeom prst="rect"/>
            <a:noFill/>
            <a:ln w="19050">
              <a:solidFill>
                <a:srgbClr val="02409A"/>
              </a:solidFill>
            </a:ln>
          </p:spPr>
          <p:txBody>
            <a:bodyPr rtlCol="0" wrap="square">
              <a:spAutoFit/>
            </a:bodyPr>
            <a:p>
              <a:pPr algn="ctr" lvl="0"/>
              <a:r>
                <a:rPr altLang="en-US" b="1" dirty="0" sz="2400" lang="zh-CN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研究背景</a:t>
              </a:r>
              <a:endParaRPr altLang="zh-CN" b="1" dirty="0" sz="2400" 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</a:endParaRPr>
            </a:p>
          </p:txBody>
        </p:sp>
        <p:grpSp>
          <p:nvGrpSpPr>
            <p:cNvPr id="50" name="Google Shape;863;p65"/>
            <p:cNvGrpSpPr>
              <a:grpSpLocks noChangeAspect="1"/>
            </p:cNvGrpSpPr>
            <p:nvPr/>
          </p:nvGrpSpPr>
          <p:grpSpPr>
            <a:xfrm>
              <a:off x="2318742" y="2339325"/>
              <a:ext cx="190147" cy="180000"/>
              <a:chOff x="4660325" y="1866850"/>
              <a:chExt cx="68350" cy="58100"/>
            </a:xfrm>
          </p:grpSpPr>
          <p:sp>
            <p:nvSpPr>
              <p:cNvPr id="1048598" name="Google Shape;864;p65"/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ah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3C3C8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8599" name="Google Shape;865;p65"/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ah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3C3C8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1" name="Google Shape;863;p65"/>
            <p:cNvGrpSpPr>
              <a:grpSpLocks noChangeAspect="1"/>
            </p:cNvGrpSpPr>
            <p:nvPr/>
          </p:nvGrpSpPr>
          <p:grpSpPr>
            <a:xfrm flipH="1">
              <a:off x="7008790" y="2339325"/>
              <a:ext cx="190147" cy="180000"/>
              <a:chOff x="4660325" y="1866850"/>
              <a:chExt cx="68350" cy="58100"/>
            </a:xfrm>
          </p:grpSpPr>
          <p:sp>
            <p:nvSpPr>
              <p:cNvPr id="1048600" name="Google Shape;864;p65"/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ah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3C3C8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8601" name="Google Shape;865;p65"/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ah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3C3C8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2" name="组合 64"/>
          <p:cNvGrpSpPr/>
          <p:nvPr/>
        </p:nvGrpSpPr>
        <p:grpSpPr>
          <a:xfrm>
            <a:off x="2131903" y="2690755"/>
            <a:ext cx="4880195" cy="497839"/>
            <a:chOff x="2318742" y="2198492"/>
            <a:chExt cx="4880195" cy="497839"/>
          </a:xfrm>
        </p:grpSpPr>
        <p:sp>
          <p:nvSpPr>
            <p:cNvPr id="1048602" name="文本框 65"/>
            <p:cNvSpPr txBox="1"/>
            <p:nvPr/>
          </p:nvSpPr>
          <p:spPr>
            <a:xfrm>
              <a:off x="2692422" y="2198492"/>
              <a:ext cx="4132835" cy="497839"/>
            </a:xfrm>
            <a:prstGeom prst="rect"/>
            <a:noFill/>
            <a:ln w="19050">
              <a:solidFill>
                <a:srgbClr val="02409A"/>
              </a:solidFill>
            </a:ln>
          </p:spPr>
          <p:txBody>
            <a:bodyPr rtlCol="0" wrap="square">
              <a:spAutoFit/>
            </a:bodyPr>
            <a:p>
              <a:pPr algn="ctr" lvl="0"/>
              <a:r>
                <a:rPr altLang="en-US" b="1" dirty="0" sz="2400" lang="zh-CN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方法建模</a:t>
              </a:r>
              <a:endParaRPr altLang="zh-CN" b="1" dirty="0" sz="2400" 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</a:endParaRPr>
            </a:p>
          </p:txBody>
        </p:sp>
        <p:grpSp>
          <p:nvGrpSpPr>
            <p:cNvPr id="53" name="Google Shape;863;p65"/>
            <p:cNvGrpSpPr>
              <a:grpSpLocks noChangeAspect="1"/>
            </p:cNvGrpSpPr>
            <p:nvPr/>
          </p:nvGrpSpPr>
          <p:grpSpPr>
            <a:xfrm>
              <a:off x="2318742" y="2339325"/>
              <a:ext cx="190147" cy="180000"/>
              <a:chOff x="4660325" y="1866850"/>
              <a:chExt cx="68350" cy="58100"/>
            </a:xfrm>
          </p:grpSpPr>
          <p:sp>
            <p:nvSpPr>
              <p:cNvPr id="1048603" name="Google Shape;864;p65"/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ah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3C3C8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8604" name="Google Shape;865;p65"/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ah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3C3C8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4" name="Google Shape;863;p65"/>
            <p:cNvGrpSpPr>
              <a:grpSpLocks noChangeAspect="1"/>
            </p:cNvGrpSpPr>
            <p:nvPr/>
          </p:nvGrpSpPr>
          <p:grpSpPr>
            <a:xfrm flipH="1">
              <a:off x="7008790" y="2339325"/>
              <a:ext cx="190147" cy="180000"/>
              <a:chOff x="4660325" y="1866850"/>
              <a:chExt cx="68350" cy="58100"/>
            </a:xfrm>
          </p:grpSpPr>
          <p:sp>
            <p:nvSpPr>
              <p:cNvPr id="1048605" name="Google Shape;864;p65"/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ah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3C3C8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8606" name="Google Shape;865;p65"/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ah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3C3C8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5" name="组合 73"/>
          <p:cNvGrpSpPr/>
          <p:nvPr/>
        </p:nvGrpSpPr>
        <p:grpSpPr>
          <a:xfrm>
            <a:off x="2131903" y="3952045"/>
            <a:ext cx="4880195" cy="497839"/>
            <a:chOff x="2318742" y="2198492"/>
            <a:chExt cx="4880195" cy="497839"/>
          </a:xfrm>
        </p:grpSpPr>
        <p:sp>
          <p:nvSpPr>
            <p:cNvPr id="1048607" name="文本框 74"/>
            <p:cNvSpPr txBox="1"/>
            <p:nvPr/>
          </p:nvSpPr>
          <p:spPr>
            <a:xfrm>
              <a:off x="2692422" y="2198492"/>
              <a:ext cx="4132835" cy="497839"/>
            </a:xfrm>
            <a:prstGeom prst="rect"/>
            <a:noFill/>
            <a:ln w="19050">
              <a:solidFill>
                <a:srgbClr val="02409A"/>
              </a:solidFill>
            </a:ln>
          </p:spPr>
          <p:txBody>
            <a:bodyPr rtlCol="0" wrap="square">
              <a:spAutoFit/>
            </a:bodyPr>
            <a:p>
              <a:pPr algn="ctr" lvl="0"/>
              <a:r>
                <a:rPr altLang="en-US" b="1" dirty="0" sz="2400" lang="zh-CN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实验分析</a:t>
              </a:r>
              <a:endParaRPr altLang="zh-CN" b="1" dirty="0" sz="2400" 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</a:endParaRPr>
            </a:p>
          </p:txBody>
        </p:sp>
        <p:grpSp>
          <p:nvGrpSpPr>
            <p:cNvPr id="56" name="Google Shape;863;p65"/>
            <p:cNvGrpSpPr>
              <a:grpSpLocks noChangeAspect="1"/>
            </p:cNvGrpSpPr>
            <p:nvPr/>
          </p:nvGrpSpPr>
          <p:grpSpPr>
            <a:xfrm>
              <a:off x="2318742" y="2339325"/>
              <a:ext cx="190147" cy="180000"/>
              <a:chOff x="4660325" y="1866850"/>
              <a:chExt cx="68350" cy="58100"/>
            </a:xfrm>
          </p:grpSpPr>
          <p:sp>
            <p:nvSpPr>
              <p:cNvPr id="1048608" name="Google Shape;864;p65"/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ah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3C3C8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8609" name="Google Shape;865;p65"/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ah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3C3C8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7" name="Google Shape;863;p65"/>
            <p:cNvGrpSpPr>
              <a:grpSpLocks noChangeAspect="1"/>
            </p:cNvGrpSpPr>
            <p:nvPr/>
          </p:nvGrpSpPr>
          <p:grpSpPr>
            <a:xfrm flipH="1">
              <a:off x="7008790" y="2339325"/>
              <a:ext cx="190147" cy="180000"/>
              <a:chOff x="4660325" y="1866850"/>
              <a:chExt cx="68350" cy="58100"/>
            </a:xfrm>
          </p:grpSpPr>
          <p:sp>
            <p:nvSpPr>
              <p:cNvPr id="1048610" name="Google Shape;864;p65"/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ah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3C3C8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8611" name="Google Shape;865;p65"/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ah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3C3C8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8" name="组合 2"/>
          <p:cNvGrpSpPr/>
          <p:nvPr/>
        </p:nvGrpSpPr>
        <p:grpSpPr>
          <a:xfrm>
            <a:off x="2131901" y="5264167"/>
            <a:ext cx="4880195" cy="497839"/>
            <a:chOff x="2318742" y="2198492"/>
            <a:chExt cx="4880195" cy="497839"/>
          </a:xfrm>
        </p:grpSpPr>
        <p:sp>
          <p:nvSpPr>
            <p:cNvPr id="1048612" name="文本框 3"/>
            <p:cNvSpPr txBox="1"/>
            <p:nvPr/>
          </p:nvSpPr>
          <p:spPr>
            <a:xfrm>
              <a:off x="2692422" y="2198492"/>
              <a:ext cx="4132835" cy="497839"/>
            </a:xfrm>
            <a:prstGeom prst="rect"/>
            <a:noFill/>
            <a:ln w="19050">
              <a:solidFill>
                <a:srgbClr val="02409A"/>
              </a:solidFill>
            </a:ln>
          </p:spPr>
          <p:txBody>
            <a:bodyPr rtlCol="0" wrap="square">
              <a:spAutoFit/>
            </a:bodyPr>
            <a:p>
              <a:pPr algn="ctr" lvl="0"/>
              <a:r>
                <a:rPr altLang="en-US" b="1" dirty="0" sz="2400" lang="zh-CN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总结思考</a:t>
              </a:r>
              <a:endParaRPr altLang="zh-CN" b="1" dirty="0" sz="2400" 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</a:endParaRPr>
            </a:p>
          </p:txBody>
        </p:sp>
        <p:grpSp>
          <p:nvGrpSpPr>
            <p:cNvPr id="59" name="Google Shape;863;p65"/>
            <p:cNvGrpSpPr>
              <a:grpSpLocks noChangeAspect="1"/>
            </p:cNvGrpSpPr>
            <p:nvPr/>
          </p:nvGrpSpPr>
          <p:grpSpPr>
            <a:xfrm>
              <a:off x="2318742" y="2339325"/>
              <a:ext cx="190147" cy="180000"/>
              <a:chOff x="4660325" y="1866850"/>
              <a:chExt cx="68350" cy="58100"/>
            </a:xfrm>
          </p:grpSpPr>
          <p:sp>
            <p:nvSpPr>
              <p:cNvPr id="1048613" name="Google Shape;864;p65"/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ah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3C3C8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8614" name="Google Shape;865;p65"/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ah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3C3C8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0" name="Google Shape;863;p65"/>
            <p:cNvGrpSpPr>
              <a:grpSpLocks noChangeAspect="1"/>
            </p:cNvGrpSpPr>
            <p:nvPr/>
          </p:nvGrpSpPr>
          <p:grpSpPr>
            <a:xfrm flipH="1">
              <a:off x="7008790" y="2339325"/>
              <a:ext cx="190147" cy="180000"/>
              <a:chOff x="4660325" y="1866850"/>
              <a:chExt cx="68350" cy="58100"/>
            </a:xfrm>
          </p:grpSpPr>
          <p:sp>
            <p:nvSpPr>
              <p:cNvPr id="1048615" name="Google Shape;864;p65"/>
              <p:cNvSpPr/>
              <p:nvPr/>
            </p:nvSpPr>
            <p:spPr>
              <a:xfrm>
                <a:off x="4660325" y="1866850"/>
                <a:ext cx="37700" cy="58100"/>
              </a:xfrm>
              <a:custGeom>
                <a:avLst/>
                <a:ah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15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3C3C8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8616" name="Google Shape;865;p65"/>
              <p:cNvSpPr/>
              <p:nvPr/>
            </p:nvSpPr>
            <p:spPr>
              <a:xfrm>
                <a:off x="4690975" y="1866850"/>
                <a:ext cx="37700" cy="58100"/>
              </a:xfrm>
              <a:custGeom>
                <a:avLst/>
                <a:ahLst/>
                <a:rect l="l" t="t" r="r" b="b"/>
                <a:pathLst>
                  <a:path w="1508" h="2324" extrusionOk="0">
                    <a:moveTo>
                      <a:pt x="346" y="1"/>
                    </a:moveTo>
                    <a:lnTo>
                      <a:pt x="0" y="354"/>
                    </a:lnTo>
                    <a:lnTo>
                      <a:pt x="808" y="1162"/>
                    </a:lnTo>
                    <a:lnTo>
                      <a:pt x="0" y="1977"/>
                    </a:lnTo>
                    <a:lnTo>
                      <a:pt x="346" y="2323"/>
                    </a:lnTo>
                    <a:lnTo>
                      <a:pt x="1508" y="1162"/>
                    </a:lnTo>
                    <a:lnTo>
                      <a:pt x="34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3C3C8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图片 1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057928" y="1942913"/>
            <a:ext cx="4782334" cy="2122582"/>
          </a:xfrm>
          <a:prstGeom prst="rect"/>
        </p:spPr>
      </p:pic>
      <p:sp>
        <p:nvSpPr>
          <p:cNvPr id="1048784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A5E12F-523A-4D75-95A2-779F57F5D9E2}" type="slidenum">
              <a:rPr altLang="en-US" lang="zh-CN" smtClean="0"/>
              <a:t>20</a:t>
            </a:fld>
            <a:endParaRPr altLang="en-US" lang="zh-CN"/>
          </a:p>
        </p:txBody>
      </p:sp>
      <p:sp>
        <p:nvSpPr>
          <p:cNvPr id="1048785" name="文本框 3"/>
          <p:cNvSpPr txBox="1"/>
          <p:nvPr/>
        </p:nvSpPr>
        <p:spPr>
          <a:xfrm>
            <a:off x="428281" y="199434"/>
            <a:ext cx="3259295" cy="561339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00000"/>
              </a:lnSpc>
            </a:pPr>
            <a:r>
              <a:rPr altLang="en-US" b="1" dirty="0" sz="2800" lang="zh-CN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方法建模</a:t>
            </a:r>
          </a:p>
        </p:txBody>
      </p:sp>
      <p:sp>
        <p:nvSpPr>
          <p:cNvPr id="1048786" name="object 25"/>
          <p:cNvSpPr txBox="1"/>
          <p:nvPr/>
        </p:nvSpPr>
        <p:spPr>
          <a:xfrm>
            <a:off x="875262" y="911488"/>
            <a:ext cx="7484224" cy="482600"/>
          </a:xfrm>
          <a:prstGeom prst="rect"/>
        </p:spPr>
        <p:txBody>
          <a:bodyPr bIns="0" lIns="0" rIns="0" rtlCol="0" tIns="12700" vert="horz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b="1" dirty="0" sz="28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 Model Update via EMA</a:t>
            </a:r>
          </a:p>
        </p:txBody>
      </p:sp>
      <p:grpSp>
        <p:nvGrpSpPr>
          <p:cNvPr id="140" name="object 21"/>
          <p:cNvGrpSpPr/>
          <p:nvPr/>
        </p:nvGrpSpPr>
        <p:grpSpPr>
          <a:xfrm>
            <a:off x="455246" y="996894"/>
            <a:ext cx="374904" cy="381000"/>
            <a:chOff x="569976" y="1121663"/>
            <a:chExt cx="374904" cy="381000"/>
          </a:xfrm>
        </p:grpSpPr>
        <p:pic>
          <p:nvPicPr>
            <p:cNvPr id="2097192" name="object 22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569976" y="1121663"/>
              <a:ext cx="374904" cy="381000"/>
            </a:xfrm>
            <a:prstGeom prst="rect"/>
          </p:spPr>
        </p:pic>
        <p:sp>
          <p:nvSpPr>
            <p:cNvPr id="1048787" name="object 23"/>
            <p:cNvSpPr/>
            <p:nvPr/>
          </p:nvSpPr>
          <p:spPr>
            <a:xfrm>
              <a:off x="621032" y="1136149"/>
              <a:ext cx="272415" cy="276225"/>
            </a:xfrm>
            <a:custGeom>
              <a:avLst/>
              <a:ahLst/>
              <a:rect l="l" t="t" r="r" b="b"/>
              <a:pathLst>
                <a:path w="272415" h="276225">
                  <a:moveTo>
                    <a:pt x="266096" y="0"/>
                  </a:moveTo>
                  <a:lnTo>
                    <a:pt x="6141" y="0"/>
                  </a:lnTo>
                  <a:lnTo>
                    <a:pt x="0" y="6141"/>
                  </a:lnTo>
                  <a:lnTo>
                    <a:pt x="0" y="269934"/>
                  </a:lnTo>
                  <a:lnTo>
                    <a:pt x="6141" y="276076"/>
                  </a:lnTo>
                  <a:lnTo>
                    <a:pt x="266096" y="276076"/>
                  </a:lnTo>
                  <a:lnTo>
                    <a:pt x="272237" y="269934"/>
                  </a:lnTo>
                  <a:lnTo>
                    <a:pt x="272237" y="13718"/>
                  </a:lnTo>
                  <a:lnTo>
                    <a:pt x="272237" y="6141"/>
                  </a:lnTo>
                  <a:lnTo>
                    <a:pt x="26609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bIns="0" lIns="0" rIns="0" rtlCol="0" tIns="0" wrap="square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pic>
        <p:nvPicPr>
          <p:cNvPr id="2097193" name="图片 4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3105846" y="5101807"/>
            <a:ext cx="2341464" cy="440706"/>
          </a:xfrm>
          <a:prstGeom prst="rect"/>
        </p:spPr>
      </p:pic>
      <p:sp>
        <p:nvSpPr>
          <p:cNvPr id="1048788" name="文本框 7"/>
          <p:cNvSpPr txBox="1"/>
          <p:nvPr/>
        </p:nvSpPr>
        <p:spPr>
          <a:xfrm>
            <a:off x="672500" y="1410847"/>
            <a:ext cx="8240912" cy="701040"/>
          </a:xfrm>
          <a:prstGeom prst="rect"/>
          <a:noFill/>
        </p:spPr>
        <p:txBody>
          <a:bodyPr wrap="square">
            <a:spAutoFit/>
          </a:bodyPr>
          <a:p>
            <a:pPr indent="-285750" marL="285750">
              <a:buFont typeface="Wingdings" panose="05000000000000000000" pitchFamily="2" charset="2"/>
              <a:buChar char="n"/>
            </a:pPr>
            <a:r>
              <a:rPr altLang="zh-CN" b="1" dirty="0" i="0" lang="en-US">
                <a:solidFill>
                  <a:srgbClr val="1D2129"/>
                </a:solidFill>
                <a:effectLst/>
                <a:latin typeface="PingFangSC-Regular"/>
              </a:rPr>
              <a:t>Local model</a:t>
            </a:r>
            <a:r>
              <a:rPr altLang="en-US" b="1" dirty="0" i="0" lang="zh-CN">
                <a:solidFill>
                  <a:srgbClr val="1D2129"/>
                </a:solidFill>
                <a:effectLst/>
                <a:latin typeface="PingFangSC-Regular"/>
              </a:rPr>
              <a:t>容易过拟合有限的本地</a:t>
            </a:r>
            <a:r>
              <a:rPr altLang="en-US" b="1" dirty="0" lang="zh-CN">
                <a:solidFill>
                  <a:srgbClr val="1D2129"/>
                </a:solidFill>
                <a:latin typeface="PingFangSC-Regular"/>
              </a:rPr>
              <a:t>标记</a:t>
            </a:r>
            <a:r>
              <a:rPr altLang="en-US" b="1" dirty="0" i="0" lang="zh-CN">
                <a:solidFill>
                  <a:srgbClr val="1D2129"/>
                </a:solidFill>
                <a:effectLst/>
                <a:latin typeface="PingFangSC-Regular"/>
              </a:rPr>
              <a:t>数据</a:t>
            </a:r>
            <a:r>
              <a:rPr altLang="en-US" b="1" dirty="0" lang="zh-CN">
                <a:solidFill>
                  <a:srgbClr val="1D2129"/>
                </a:solidFill>
                <a:latin typeface="PingFangSC-Regular"/>
              </a:rPr>
              <a:t>，模型无法在少数类上生成伪标签</a:t>
            </a:r>
            <a:r>
              <a:rPr altLang="en-US" dirty="0" lang="zh-CN">
                <a:solidFill>
                  <a:srgbClr val="1D2129"/>
                </a:solidFill>
                <a:latin typeface="PingFangSC-Regular"/>
              </a:rPr>
              <a:t>，无法充分利用无标签数据，最终导致模型精度下降</a:t>
            </a:r>
            <a:r>
              <a:rPr altLang="zh-CN" dirty="0" lang="en-US">
                <a:solidFill>
                  <a:srgbClr val="1D2129"/>
                </a:solidFill>
                <a:latin typeface="PingFangSC-Regular"/>
              </a:rPr>
              <a:t>[1] </a:t>
            </a:r>
            <a:endParaRPr altLang="en-US" dirty="0" lang="zh-CN"/>
          </a:p>
        </p:txBody>
      </p:sp>
      <p:sp>
        <p:nvSpPr>
          <p:cNvPr id="1048789" name="页脚占位符 2"/>
          <p:cNvSpPr txBox="1"/>
          <p:nvPr/>
        </p:nvSpPr>
        <p:spPr>
          <a:xfrm>
            <a:off x="183008" y="6356351"/>
            <a:ext cx="8730404" cy="415806"/>
          </a:xfrm>
          <a:prstGeom prst="rect"/>
        </p:spPr>
        <p:txBody>
          <a:bodyPr anchor="t" bIns="45720" lIns="91440" rIns="91440" rtlCol="0" tIns="45720" vert="horz"/>
          <a:lstStyle>
            <a:defPPr>
              <a:defRPr lang="en-US"/>
            </a:defPPr>
            <a:lvl1pPr algn="ctr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altLang="zh-CN" dirty="0" sz="1050" lang="en-US"/>
              <a:t>[1] Kim J, et al. </a:t>
            </a:r>
            <a:r>
              <a:rPr altLang="zh-CN" b="1" dirty="0" sz="1050" i="1" lang="en-US">
                <a:solidFill>
                  <a:srgbClr val="02409A"/>
                </a:solidFill>
              </a:rPr>
              <a:t>Distribution Aligning Refinery of Pseudo-label for Imbalanced Semi-supervised Learning</a:t>
            </a:r>
            <a:r>
              <a:rPr altLang="zh-CN" dirty="0" sz="1050" lang="en-US"/>
              <a:t>[J]. 2020.</a:t>
            </a:r>
          </a:p>
          <a:p>
            <a:pPr algn="l"/>
            <a:r>
              <a:rPr altLang="zh-CN" dirty="0" sz="1050" lang="en-US"/>
              <a:t>[2] Tarvainen A, et al. </a:t>
            </a:r>
            <a:r>
              <a:rPr altLang="zh-CN" b="1" dirty="0" sz="1050" i="1" lang="en-US">
                <a:solidFill>
                  <a:srgbClr val="02409A"/>
                </a:solidFill>
              </a:rPr>
              <a:t>Mean teachers are better role models: Weight-averaged consistency targets improve semi-supervised deep learning results</a:t>
            </a:r>
            <a:r>
              <a:rPr altLang="zh-CN" dirty="0" sz="1050" lang="en-US"/>
              <a:t>[J]. 2017</a:t>
            </a:r>
          </a:p>
        </p:txBody>
      </p:sp>
      <p:sp>
        <p:nvSpPr>
          <p:cNvPr id="1048790" name="文本框 13"/>
          <p:cNvSpPr txBox="1"/>
          <p:nvPr/>
        </p:nvSpPr>
        <p:spPr>
          <a:xfrm>
            <a:off x="724829" y="4118688"/>
            <a:ext cx="8084633" cy="396240"/>
          </a:xfrm>
          <a:prstGeom prst="rect"/>
          <a:noFill/>
        </p:spPr>
        <p:txBody>
          <a:bodyPr wrap="square">
            <a:spAutoFit/>
          </a:bodyPr>
          <a:p>
            <a:pPr indent="-285750" marL="285750">
              <a:buFont typeface="Wingdings" panose="05000000000000000000" pitchFamily="2" charset="2"/>
              <a:buChar char="n"/>
            </a:pPr>
            <a:r>
              <a:rPr altLang="en-US" b="0" dirty="0" i="0" lang="zh-CN">
                <a:solidFill>
                  <a:srgbClr val="1D2129"/>
                </a:solidFill>
                <a:effectLst/>
                <a:latin typeface="PingFangSC-Regular"/>
              </a:rPr>
              <a:t>为了</a:t>
            </a:r>
            <a:r>
              <a:rPr altLang="en-US" b="1" dirty="0" i="0" lang="zh-CN">
                <a:solidFill>
                  <a:srgbClr val="FF0000"/>
                </a:solidFill>
                <a:effectLst/>
                <a:latin typeface="PingFangSC-Regular"/>
              </a:rPr>
              <a:t>防止</a:t>
            </a:r>
            <a:r>
              <a:rPr altLang="zh-CN" b="1" dirty="0" i="0" lang="en-US">
                <a:solidFill>
                  <a:srgbClr val="FF0000"/>
                </a:solidFill>
                <a:effectLst/>
                <a:latin typeface="PingFangSC-Regular"/>
              </a:rPr>
              <a:t>local model</a:t>
            </a:r>
            <a:r>
              <a:rPr altLang="en-US" b="1" dirty="0" i="0" lang="zh-CN">
                <a:solidFill>
                  <a:srgbClr val="FF0000"/>
                </a:solidFill>
                <a:effectLst/>
                <a:latin typeface="PingFangSC-Regular"/>
              </a:rPr>
              <a:t>过拟合</a:t>
            </a:r>
            <a:r>
              <a:rPr altLang="en-US" b="0" dirty="0" i="0" lang="zh-CN">
                <a:solidFill>
                  <a:srgbClr val="1D2129"/>
                </a:solidFill>
                <a:effectLst/>
                <a:latin typeface="PingFangSC-Regular"/>
              </a:rPr>
              <a:t>，</a:t>
            </a:r>
            <a:r>
              <a:rPr altLang="en-US" b="1" dirty="0" i="0" lang="zh-CN">
                <a:solidFill>
                  <a:srgbClr val="1D2129"/>
                </a:solidFill>
                <a:effectLst/>
                <a:latin typeface="PingFangSC-Regular"/>
              </a:rPr>
              <a:t>需要将全局知识整合到局部模型中</a:t>
            </a:r>
            <a:r>
              <a:rPr altLang="zh-CN" b="0" dirty="0" i="0" lang="en-US">
                <a:solidFill>
                  <a:srgbClr val="1D2129"/>
                </a:solidFill>
                <a:effectLst/>
                <a:latin typeface="PingFangSC-Regular"/>
              </a:rPr>
              <a:t>[2]</a:t>
            </a:r>
            <a:endParaRPr altLang="en-US" dirty="0" lang="zh-CN"/>
          </a:p>
        </p:txBody>
      </p:sp>
      <p:grpSp>
        <p:nvGrpSpPr>
          <p:cNvPr id="141" name="组合 18"/>
          <p:cNvGrpSpPr/>
          <p:nvPr/>
        </p:nvGrpSpPr>
        <p:grpSpPr>
          <a:xfrm>
            <a:off x="1872596" y="5458694"/>
            <a:ext cx="1757127" cy="860359"/>
            <a:chOff x="1972956" y="5043183"/>
            <a:chExt cx="1757127" cy="860359"/>
          </a:xfrm>
        </p:grpSpPr>
        <p:sp>
          <p:nvSpPr>
            <p:cNvPr id="1048791" name="object 122"/>
            <p:cNvSpPr/>
            <p:nvPr/>
          </p:nvSpPr>
          <p:spPr>
            <a:xfrm>
              <a:off x="1972956" y="5043183"/>
              <a:ext cx="1714620" cy="620897"/>
            </a:xfrm>
            <a:custGeom>
              <a:avLst/>
              <a:ahLst/>
              <a:rect l="l" t="t" r="r" b="b"/>
              <a:pathLst>
                <a:path w="3168650" h="882650">
                  <a:moveTo>
                    <a:pt x="0" y="466584"/>
                  </a:moveTo>
                  <a:lnTo>
                    <a:pt x="6530" y="434238"/>
                  </a:lnTo>
                  <a:lnTo>
                    <a:pt x="24338" y="407824"/>
                  </a:lnTo>
                  <a:lnTo>
                    <a:pt x="50752" y="390016"/>
                  </a:lnTo>
                  <a:lnTo>
                    <a:pt x="83097" y="383486"/>
                  </a:lnTo>
                  <a:lnTo>
                    <a:pt x="1848309" y="383486"/>
                  </a:lnTo>
                  <a:lnTo>
                    <a:pt x="2555927" y="0"/>
                  </a:lnTo>
                  <a:lnTo>
                    <a:pt x="2640442" y="383486"/>
                  </a:lnTo>
                  <a:lnTo>
                    <a:pt x="3085432" y="383486"/>
                  </a:lnTo>
                  <a:lnTo>
                    <a:pt x="3117777" y="390016"/>
                  </a:lnTo>
                  <a:lnTo>
                    <a:pt x="3144191" y="407824"/>
                  </a:lnTo>
                  <a:lnTo>
                    <a:pt x="3161999" y="434238"/>
                  </a:lnTo>
                  <a:lnTo>
                    <a:pt x="3168530" y="466584"/>
                  </a:lnTo>
                  <a:lnTo>
                    <a:pt x="3168530" y="591226"/>
                  </a:lnTo>
                  <a:lnTo>
                    <a:pt x="3168530" y="798966"/>
                  </a:lnTo>
                  <a:lnTo>
                    <a:pt x="3161999" y="831311"/>
                  </a:lnTo>
                  <a:lnTo>
                    <a:pt x="3144191" y="857725"/>
                  </a:lnTo>
                  <a:lnTo>
                    <a:pt x="3117777" y="875533"/>
                  </a:lnTo>
                  <a:lnTo>
                    <a:pt x="3085432" y="882064"/>
                  </a:lnTo>
                  <a:lnTo>
                    <a:pt x="2640442" y="882064"/>
                  </a:lnTo>
                  <a:lnTo>
                    <a:pt x="1848309" y="882064"/>
                  </a:lnTo>
                  <a:lnTo>
                    <a:pt x="83097" y="882064"/>
                  </a:lnTo>
                  <a:lnTo>
                    <a:pt x="50752" y="875533"/>
                  </a:lnTo>
                  <a:lnTo>
                    <a:pt x="24338" y="857725"/>
                  </a:lnTo>
                  <a:lnTo>
                    <a:pt x="6530" y="831311"/>
                  </a:lnTo>
                  <a:lnTo>
                    <a:pt x="0" y="798966"/>
                  </a:lnTo>
                  <a:lnTo>
                    <a:pt x="0" y="591226"/>
                  </a:lnTo>
                  <a:lnTo>
                    <a:pt x="0" y="466584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bIns="0" lIns="0" rIns="0" rtlCol="0" tIns="0" wrap="square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048792" name="文本框 15"/>
            <p:cNvSpPr txBox="1"/>
            <p:nvPr/>
          </p:nvSpPr>
          <p:spPr>
            <a:xfrm>
              <a:off x="1972956" y="5329503"/>
              <a:ext cx="1757127" cy="574039"/>
            </a:xfrm>
            <a:prstGeom prst="rect"/>
            <a:noFill/>
          </p:spPr>
          <p:txBody>
            <a:bodyPr wrap="square">
              <a:spAutoFit/>
            </a:bodyPr>
            <a:p>
              <a:r>
                <a:rPr altLang="en-US" dirty="0" sz="1400" lang="zh-CN"/>
                <a:t>更新后的</a:t>
              </a:r>
              <a:r>
                <a:rPr altLang="zh-CN" dirty="0" sz="1400" lang="en-US"/>
                <a:t>local model</a:t>
              </a:r>
              <a:endParaRPr altLang="en-US" dirty="0" sz="1400" lang="zh-CN"/>
            </a:p>
          </p:txBody>
        </p:sp>
      </p:grpSp>
      <p:sp>
        <p:nvSpPr>
          <p:cNvPr id="1048793" name="object 122"/>
          <p:cNvSpPr/>
          <p:nvPr/>
        </p:nvSpPr>
        <p:spPr>
          <a:xfrm flipH="1">
            <a:off x="4923432" y="5493432"/>
            <a:ext cx="1623551" cy="620897"/>
          </a:xfrm>
          <a:custGeom>
            <a:avLst/>
            <a:ahLst/>
            <a:rect l="l" t="t" r="r" b="b"/>
            <a:pathLst>
              <a:path w="3168650" h="882650">
                <a:moveTo>
                  <a:pt x="0" y="466584"/>
                </a:moveTo>
                <a:lnTo>
                  <a:pt x="6530" y="434238"/>
                </a:lnTo>
                <a:lnTo>
                  <a:pt x="24338" y="407824"/>
                </a:lnTo>
                <a:lnTo>
                  <a:pt x="50752" y="390016"/>
                </a:lnTo>
                <a:lnTo>
                  <a:pt x="83097" y="383486"/>
                </a:lnTo>
                <a:lnTo>
                  <a:pt x="1848309" y="383486"/>
                </a:lnTo>
                <a:lnTo>
                  <a:pt x="2555927" y="0"/>
                </a:lnTo>
                <a:lnTo>
                  <a:pt x="2640442" y="383486"/>
                </a:lnTo>
                <a:lnTo>
                  <a:pt x="3085432" y="383486"/>
                </a:lnTo>
                <a:lnTo>
                  <a:pt x="3117777" y="390016"/>
                </a:lnTo>
                <a:lnTo>
                  <a:pt x="3144191" y="407824"/>
                </a:lnTo>
                <a:lnTo>
                  <a:pt x="3161999" y="434238"/>
                </a:lnTo>
                <a:lnTo>
                  <a:pt x="3168530" y="466584"/>
                </a:lnTo>
                <a:lnTo>
                  <a:pt x="3168530" y="591226"/>
                </a:lnTo>
                <a:lnTo>
                  <a:pt x="3168530" y="798966"/>
                </a:lnTo>
                <a:lnTo>
                  <a:pt x="3161999" y="831311"/>
                </a:lnTo>
                <a:lnTo>
                  <a:pt x="3144191" y="857725"/>
                </a:lnTo>
                <a:lnTo>
                  <a:pt x="3117777" y="875533"/>
                </a:lnTo>
                <a:lnTo>
                  <a:pt x="3085432" y="882064"/>
                </a:lnTo>
                <a:lnTo>
                  <a:pt x="2640442" y="882064"/>
                </a:lnTo>
                <a:lnTo>
                  <a:pt x="1848309" y="882064"/>
                </a:lnTo>
                <a:lnTo>
                  <a:pt x="83097" y="882064"/>
                </a:lnTo>
                <a:lnTo>
                  <a:pt x="50752" y="875533"/>
                </a:lnTo>
                <a:lnTo>
                  <a:pt x="24338" y="857725"/>
                </a:lnTo>
                <a:lnTo>
                  <a:pt x="6530" y="831311"/>
                </a:lnTo>
                <a:lnTo>
                  <a:pt x="0" y="798966"/>
                </a:lnTo>
                <a:lnTo>
                  <a:pt x="0" y="591226"/>
                </a:lnTo>
                <a:lnTo>
                  <a:pt x="0" y="466584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bIns="0" lIns="0" rIns="0" rtlCol="0" tIns="0" wrap="square"/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1048794" name="文本框 17"/>
          <p:cNvSpPr txBox="1"/>
          <p:nvPr/>
        </p:nvSpPr>
        <p:spPr>
          <a:xfrm>
            <a:off x="4882167" y="5792395"/>
            <a:ext cx="1757127" cy="307777"/>
          </a:xfrm>
          <a:prstGeom prst="rect"/>
          <a:noFill/>
        </p:spPr>
        <p:txBody>
          <a:bodyPr wrap="square">
            <a:spAutoFit/>
          </a:bodyPr>
          <a:p>
            <a:r>
              <a:rPr altLang="en-US" dirty="0" sz="1400" lang="zh-CN"/>
              <a:t>下发的</a:t>
            </a:r>
            <a:r>
              <a:rPr altLang="zh-CN" dirty="0" sz="1400" lang="en-US"/>
              <a:t>global model</a:t>
            </a:r>
            <a:endParaRPr altLang="en-US" dirty="0" sz="1400" lang="zh-CN"/>
          </a:p>
        </p:txBody>
      </p:sp>
      <p:grpSp>
        <p:nvGrpSpPr>
          <p:cNvPr id="142" name="组合 22"/>
          <p:cNvGrpSpPr/>
          <p:nvPr/>
        </p:nvGrpSpPr>
        <p:grpSpPr>
          <a:xfrm>
            <a:off x="2519451" y="4422454"/>
            <a:ext cx="1757127" cy="717753"/>
            <a:chOff x="854008" y="4606454"/>
            <a:chExt cx="1757127" cy="717753"/>
          </a:xfrm>
        </p:grpSpPr>
        <p:sp>
          <p:nvSpPr>
            <p:cNvPr id="1048795" name="object 122"/>
            <p:cNvSpPr/>
            <p:nvPr/>
          </p:nvSpPr>
          <p:spPr>
            <a:xfrm flipV="1">
              <a:off x="875262" y="4703311"/>
              <a:ext cx="1714620" cy="620896"/>
            </a:xfrm>
            <a:custGeom>
              <a:avLst/>
              <a:ahLst/>
              <a:rect l="l" t="t" r="r" b="b"/>
              <a:pathLst>
                <a:path w="3168650" h="882650">
                  <a:moveTo>
                    <a:pt x="0" y="466584"/>
                  </a:moveTo>
                  <a:lnTo>
                    <a:pt x="6530" y="434238"/>
                  </a:lnTo>
                  <a:lnTo>
                    <a:pt x="24338" y="407824"/>
                  </a:lnTo>
                  <a:lnTo>
                    <a:pt x="50752" y="390016"/>
                  </a:lnTo>
                  <a:lnTo>
                    <a:pt x="83097" y="383486"/>
                  </a:lnTo>
                  <a:lnTo>
                    <a:pt x="1848309" y="383486"/>
                  </a:lnTo>
                  <a:lnTo>
                    <a:pt x="2555927" y="0"/>
                  </a:lnTo>
                  <a:lnTo>
                    <a:pt x="2640442" y="383486"/>
                  </a:lnTo>
                  <a:lnTo>
                    <a:pt x="3085432" y="383486"/>
                  </a:lnTo>
                  <a:lnTo>
                    <a:pt x="3117777" y="390016"/>
                  </a:lnTo>
                  <a:lnTo>
                    <a:pt x="3144191" y="407824"/>
                  </a:lnTo>
                  <a:lnTo>
                    <a:pt x="3161999" y="434238"/>
                  </a:lnTo>
                  <a:lnTo>
                    <a:pt x="3168530" y="466584"/>
                  </a:lnTo>
                  <a:lnTo>
                    <a:pt x="3168530" y="591226"/>
                  </a:lnTo>
                  <a:lnTo>
                    <a:pt x="3168530" y="798966"/>
                  </a:lnTo>
                  <a:lnTo>
                    <a:pt x="3161999" y="831311"/>
                  </a:lnTo>
                  <a:lnTo>
                    <a:pt x="3144191" y="857725"/>
                  </a:lnTo>
                  <a:lnTo>
                    <a:pt x="3117777" y="875533"/>
                  </a:lnTo>
                  <a:lnTo>
                    <a:pt x="3085432" y="882064"/>
                  </a:lnTo>
                  <a:lnTo>
                    <a:pt x="2640442" y="882064"/>
                  </a:lnTo>
                  <a:lnTo>
                    <a:pt x="1848309" y="882064"/>
                  </a:lnTo>
                  <a:lnTo>
                    <a:pt x="83097" y="882064"/>
                  </a:lnTo>
                  <a:lnTo>
                    <a:pt x="50752" y="875533"/>
                  </a:lnTo>
                  <a:lnTo>
                    <a:pt x="24338" y="857725"/>
                  </a:lnTo>
                  <a:lnTo>
                    <a:pt x="6530" y="831311"/>
                  </a:lnTo>
                  <a:lnTo>
                    <a:pt x="0" y="798966"/>
                  </a:lnTo>
                  <a:lnTo>
                    <a:pt x="0" y="591226"/>
                  </a:lnTo>
                  <a:lnTo>
                    <a:pt x="0" y="466584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bIns="0" lIns="0" rIns="0" rtlCol="0" tIns="0" wrap="square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048796" name="文本框 21"/>
            <p:cNvSpPr txBox="1"/>
            <p:nvPr/>
          </p:nvSpPr>
          <p:spPr>
            <a:xfrm rot="10800000" flipV="1">
              <a:off x="854008" y="4606454"/>
              <a:ext cx="1757127" cy="574039"/>
            </a:xfrm>
            <a:prstGeom prst="rect"/>
            <a:noFill/>
          </p:spPr>
          <p:txBody>
            <a:bodyPr wrap="square">
              <a:spAutoFit/>
            </a:bodyPr>
            <a:p>
              <a:r>
                <a:rPr altLang="en-US" dirty="0" sz="1400" lang="zh-CN"/>
                <a:t>更新前的</a:t>
              </a:r>
              <a:r>
                <a:rPr altLang="zh-CN" dirty="0" sz="1400" lang="en-US"/>
                <a:t>local model</a:t>
              </a:r>
              <a:endParaRPr altLang="en-US" dirty="0" sz="1400" lang="zh-CN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0" name="文本框 7"/>
          <p:cNvSpPr txBox="1"/>
          <p:nvPr/>
        </p:nvSpPr>
        <p:spPr>
          <a:xfrm>
            <a:off x="672500" y="1410847"/>
            <a:ext cx="8240912" cy="726440"/>
          </a:xfrm>
          <a:prstGeom prst="rect"/>
          <a:noFill/>
        </p:spPr>
        <p:txBody>
          <a:bodyPr wrap="square">
            <a:spAutoFit/>
          </a:bodyPr>
          <a:p>
            <a:pPr indent="-285750" marL="285750">
              <a:buFont typeface="Wingdings" panose="05000000000000000000" pitchFamily="2" charset="2"/>
              <a:buChar char="n"/>
            </a:pPr>
            <a:r>
              <a:rPr altLang="zh-CN" b="1" dirty="0" sz="2000" lang="en-US"/>
              <a:t>Inferring Soft Labels</a:t>
            </a:r>
            <a:r>
              <a:rPr altLang="zh-CN" dirty="0" lang="en-US">
                <a:solidFill>
                  <a:srgbClr val="1D2129"/>
                </a:solidFill>
                <a:latin typeface="PingFangSC-Regular"/>
              </a:rPr>
              <a:t>: </a:t>
            </a:r>
            <a:r>
              <a:rPr altLang="en-US" dirty="0" lang="zh-CN">
                <a:solidFill>
                  <a:srgbClr val="1D2129"/>
                </a:solidFill>
                <a:latin typeface="PingFangSC-Regular"/>
              </a:rPr>
              <a:t>通过 </a:t>
            </a:r>
            <a:r>
              <a:rPr altLang="en-US" b="1" dirty="0" lang="zh-CN">
                <a:solidFill>
                  <a:schemeClr val="accent2"/>
                </a:solidFill>
                <a:latin typeface="PingFangSC-Regular"/>
              </a:rPr>
              <a:t>弱增强 </a:t>
            </a:r>
            <a:r>
              <a:rPr altLang="en-US" dirty="0" i="0" lang="zh-CN">
                <a:effectLst/>
                <a:latin typeface="PingFangSC-Regular"/>
              </a:rPr>
              <a:t>使得输入</a:t>
            </a:r>
            <a:r>
              <a:rPr altLang="en-US" b="1" dirty="0" i="0" lang="zh-CN">
                <a:solidFill>
                  <a:srgbClr val="FF0000"/>
                </a:solidFill>
                <a:effectLst/>
                <a:latin typeface="PingFangSC-Regular"/>
              </a:rPr>
              <a:t>更加多样化</a:t>
            </a:r>
            <a:r>
              <a:rPr altLang="en-US" b="0" dirty="0" i="0" lang="zh-CN">
                <a:solidFill>
                  <a:srgbClr val="1D2129"/>
                </a:solidFill>
                <a:effectLst/>
                <a:latin typeface="PingFangSC-Regular"/>
              </a:rPr>
              <a:t>，同时可以</a:t>
            </a:r>
            <a:r>
              <a:rPr altLang="en-US" b="1" dirty="0" i="0" lang="zh-CN">
                <a:solidFill>
                  <a:srgbClr val="FF0000"/>
                </a:solidFill>
                <a:effectLst/>
                <a:latin typeface="PingFangSC-Regular"/>
              </a:rPr>
              <a:t>生成可靠的伪标签</a:t>
            </a:r>
            <a:r>
              <a:rPr altLang="zh-CN" dirty="0" i="0" lang="en-US">
                <a:effectLst/>
                <a:latin typeface="PingFangSC-Regular"/>
              </a:rPr>
              <a:t>[1]</a:t>
            </a:r>
            <a:endParaRPr altLang="en-US" dirty="0" i="0" lang="zh-CN">
              <a:effectLst/>
              <a:latin typeface="PingFangSC-Regular"/>
            </a:endParaRPr>
          </a:p>
        </p:txBody>
      </p:sp>
      <p:sp>
        <p:nvSpPr>
          <p:cNvPr id="1048801" name="文本框 31"/>
          <p:cNvSpPr txBox="1"/>
          <p:nvPr/>
        </p:nvSpPr>
        <p:spPr>
          <a:xfrm>
            <a:off x="3768228" y="1432661"/>
            <a:ext cx="722086" cy="338554"/>
          </a:xfrm>
          <a:prstGeom prst="rect"/>
          <a:noFill/>
          <a:ln w="28575">
            <a:solidFill>
              <a:schemeClr val="accent2"/>
            </a:solidFill>
          </a:ln>
        </p:spPr>
        <p:txBody>
          <a:bodyPr wrap="square">
            <a:spAutoFit/>
          </a:bodyPr>
          <a:p>
            <a:endParaRPr altLang="en-US" dirty="0" sz="1600" i="0" lang="zh-CN">
              <a:effectLst/>
              <a:latin typeface="PingFangSC-Regular"/>
            </a:endParaRPr>
          </a:p>
        </p:txBody>
      </p:sp>
      <p:sp>
        <p:nvSpPr>
          <p:cNvPr id="1048802" name="文本框 51"/>
          <p:cNvSpPr txBox="1"/>
          <p:nvPr/>
        </p:nvSpPr>
        <p:spPr>
          <a:xfrm>
            <a:off x="4722035" y="3922460"/>
            <a:ext cx="4115305" cy="548641"/>
          </a:xfrm>
          <a:prstGeom prst="rect"/>
          <a:noFill/>
          <a:ln w="38100">
            <a:solidFill>
              <a:srgbClr val="02409A"/>
            </a:solidFill>
          </a:ln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endParaRPr altLang="zh-CN" dirty="0" lang="en-US"/>
          </a:p>
        </p:txBody>
      </p:sp>
      <p:sp>
        <p:nvSpPr>
          <p:cNvPr id="1048803" name="文本框 50"/>
          <p:cNvSpPr txBox="1"/>
          <p:nvPr/>
        </p:nvSpPr>
        <p:spPr>
          <a:xfrm>
            <a:off x="681430" y="3928290"/>
            <a:ext cx="3857114" cy="548640"/>
          </a:xfrm>
          <a:prstGeom prst="rect"/>
          <a:noFill/>
          <a:ln w="38100">
            <a:solidFill>
              <a:srgbClr val="02409A"/>
            </a:solidFill>
          </a:ln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endParaRPr altLang="zh-CN" dirty="0" lang="en-US"/>
          </a:p>
        </p:txBody>
      </p:sp>
      <p:sp>
        <p:nvSpPr>
          <p:cNvPr id="1048804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A5E12F-523A-4D75-95A2-779F57F5D9E2}" type="slidenum">
              <a:rPr altLang="en-US" lang="zh-CN" smtClean="0"/>
              <a:t>21</a:t>
            </a:fld>
            <a:endParaRPr altLang="en-US" lang="zh-CN"/>
          </a:p>
        </p:txBody>
      </p:sp>
      <p:sp>
        <p:nvSpPr>
          <p:cNvPr id="1048805" name="文本框 3"/>
          <p:cNvSpPr txBox="1"/>
          <p:nvPr/>
        </p:nvSpPr>
        <p:spPr>
          <a:xfrm>
            <a:off x="428281" y="199434"/>
            <a:ext cx="3259295" cy="561339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00000"/>
              </a:lnSpc>
            </a:pPr>
            <a:r>
              <a:rPr altLang="en-US" b="1" dirty="0" sz="2800" lang="zh-CN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方法建模</a:t>
            </a:r>
          </a:p>
        </p:txBody>
      </p:sp>
      <p:sp>
        <p:nvSpPr>
          <p:cNvPr id="1048806" name="object 25"/>
          <p:cNvSpPr txBox="1"/>
          <p:nvPr/>
        </p:nvSpPr>
        <p:spPr>
          <a:xfrm>
            <a:off x="875262" y="911488"/>
            <a:ext cx="7484224" cy="482600"/>
          </a:xfrm>
          <a:prstGeom prst="rect"/>
        </p:spPr>
        <p:txBody>
          <a:bodyPr bIns="0" lIns="0" rIns="0" rtlCol="0" tIns="12700" vert="horz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b="1" dirty="0" sz="28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Pseudo-Labeling for Unlabeled Data</a:t>
            </a:r>
          </a:p>
        </p:txBody>
      </p:sp>
      <p:grpSp>
        <p:nvGrpSpPr>
          <p:cNvPr id="146" name="object 21"/>
          <p:cNvGrpSpPr/>
          <p:nvPr/>
        </p:nvGrpSpPr>
        <p:grpSpPr>
          <a:xfrm>
            <a:off x="455246" y="996894"/>
            <a:ext cx="374904" cy="381000"/>
            <a:chOff x="569976" y="1121663"/>
            <a:chExt cx="374904" cy="381000"/>
          </a:xfrm>
        </p:grpSpPr>
        <p:pic>
          <p:nvPicPr>
            <p:cNvPr id="2097194" name="object 22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569976" y="1121663"/>
              <a:ext cx="374904" cy="381000"/>
            </a:xfrm>
            <a:prstGeom prst="rect"/>
          </p:spPr>
        </p:pic>
        <p:sp>
          <p:nvSpPr>
            <p:cNvPr id="1048807" name="object 23"/>
            <p:cNvSpPr/>
            <p:nvPr/>
          </p:nvSpPr>
          <p:spPr>
            <a:xfrm>
              <a:off x="621032" y="1136149"/>
              <a:ext cx="272415" cy="276225"/>
            </a:xfrm>
            <a:custGeom>
              <a:avLst/>
              <a:ahLst/>
              <a:rect l="l" t="t" r="r" b="b"/>
              <a:pathLst>
                <a:path w="272415" h="276225">
                  <a:moveTo>
                    <a:pt x="266096" y="0"/>
                  </a:moveTo>
                  <a:lnTo>
                    <a:pt x="6141" y="0"/>
                  </a:lnTo>
                  <a:lnTo>
                    <a:pt x="0" y="6141"/>
                  </a:lnTo>
                  <a:lnTo>
                    <a:pt x="0" y="269934"/>
                  </a:lnTo>
                  <a:lnTo>
                    <a:pt x="6141" y="276076"/>
                  </a:lnTo>
                  <a:lnTo>
                    <a:pt x="266096" y="276076"/>
                  </a:lnTo>
                  <a:lnTo>
                    <a:pt x="272237" y="269934"/>
                  </a:lnTo>
                  <a:lnTo>
                    <a:pt x="272237" y="13718"/>
                  </a:lnTo>
                  <a:lnTo>
                    <a:pt x="272237" y="6141"/>
                  </a:lnTo>
                  <a:lnTo>
                    <a:pt x="26609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bIns="0" lIns="0" rIns="0" rtlCol="0" tIns="0" wrap="square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1048808" name="页脚占位符 2"/>
          <p:cNvSpPr txBox="1"/>
          <p:nvPr/>
        </p:nvSpPr>
        <p:spPr>
          <a:xfrm>
            <a:off x="183008" y="6356351"/>
            <a:ext cx="8730404" cy="415806"/>
          </a:xfrm>
          <a:prstGeom prst="rect"/>
        </p:spPr>
        <p:txBody>
          <a:bodyPr anchor="t" bIns="45720" lIns="91440" rIns="91440" rtlCol="0" tIns="45720" vert="horz"/>
          <a:lstStyle>
            <a:defPPr>
              <a:defRPr lang="en-US"/>
            </a:defPPr>
            <a:lvl1pPr algn="ctr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altLang="zh-CN" dirty="0" sz="1100" lang="en-US"/>
              <a:t>[1] Sohn K, et al. </a:t>
            </a:r>
            <a:r>
              <a:rPr altLang="zh-CN" b="1" dirty="0" sz="1100" i="1" lang="en-US">
                <a:solidFill>
                  <a:srgbClr val="02409A"/>
                </a:solidFill>
              </a:rPr>
              <a:t>Fixmatch: Simplifying semi-supervised learning with consistency and confidence</a:t>
            </a:r>
            <a:r>
              <a:rPr altLang="zh-CN" dirty="0" sz="1100" lang="en-US"/>
              <a:t>[J]. 2020.</a:t>
            </a:r>
          </a:p>
          <a:p>
            <a:pPr algn="l"/>
            <a:r>
              <a:rPr altLang="zh-CN" dirty="0" sz="1100" lang="en-US"/>
              <a:t>[2] Nguyen V L, et al. </a:t>
            </a:r>
            <a:r>
              <a:rPr altLang="zh-CN" b="1" dirty="0" sz="1100" i="1" lang="en-US">
                <a:solidFill>
                  <a:srgbClr val="02409A"/>
                </a:solidFill>
              </a:rPr>
              <a:t>How to measure uncertainty in uncertainty sampling for active learning</a:t>
            </a:r>
            <a:r>
              <a:rPr altLang="zh-CN" dirty="0" sz="1100" lang="en-US"/>
              <a:t>[J]. 2022</a:t>
            </a:r>
          </a:p>
        </p:txBody>
      </p:sp>
      <p:sp>
        <p:nvSpPr>
          <p:cNvPr id="1048809" name="文本框 13"/>
          <p:cNvSpPr txBox="1"/>
          <p:nvPr/>
        </p:nvSpPr>
        <p:spPr>
          <a:xfrm>
            <a:off x="672500" y="3111982"/>
            <a:ext cx="8084633" cy="726439"/>
          </a:xfrm>
          <a:prstGeom prst="rect"/>
          <a:noFill/>
        </p:spPr>
        <p:txBody>
          <a:bodyPr wrap="square">
            <a:spAutoFit/>
          </a:bodyPr>
          <a:p>
            <a:pPr indent="-285750" marL="285750">
              <a:buFont typeface="Wingdings" panose="05000000000000000000" pitchFamily="2" charset="2"/>
              <a:buChar char="n"/>
            </a:pPr>
            <a:r>
              <a:rPr altLang="zh-CN" b="1" dirty="0" sz="2000" lang="en-US"/>
              <a:t>Uncertainty Filtering</a:t>
            </a:r>
            <a:r>
              <a:rPr altLang="zh-CN" dirty="0" lang="en-US"/>
              <a:t>: </a:t>
            </a:r>
            <a:r>
              <a:rPr altLang="en-US" dirty="0" lang="zh-CN"/>
              <a:t>由于模型预测可能有错误，需要</a:t>
            </a:r>
            <a:r>
              <a:rPr altLang="en-US" b="1" lang="zh-CN"/>
              <a:t>过滤掉不正确的伪标签以降低错误率</a:t>
            </a:r>
            <a:r>
              <a:rPr altLang="zh-CN" lang="en-US"/>
              <a:t>[</a:t>
            </a:r>
            <a:r>
              <a:rPr altLang="zh-CN" dirty="0" lang="en-US"/>
              <a:t>2]</a:t>
            </a:r>
            <a:endParaRPr altLang="en-US" dirty="0" lang="zh-CN"/>
          </a:p>
        </p:txBody>
      </p:sp>
      <p:pic>
        <p:nvPicPr>
          <p:cNvPr id="2097195" name="图片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b="51732"/>
          <a:stretch>
            <a:fillRect/>
          </a:stretch>
        </p:blipFill>
        <p:spPr>
          <a:xfrm>
            <a:off x="4223757" y="2039439"/>
            <a:ext cx="2182088" cy="473299"/>
          </a:xfrm>
          <a:prstGeom prst="rect"/>
        </p:spPr>
      </p:pic>
      <p:sp>
        <p:nvSpPr>
          <p:cNvPr id="1048810" name="文本框 27"/>
          <p:cNvSpPr txBox="1"/>
          <p:nvPr/>
        </p:nvSpPr>
        <p:spPr>
          <a:xfrm>
            <a:off x="2196259" y="2132607"/>
            <a:ext cx="2027498" cy="338554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1600" lang="en-US">
                <a:latin typeface="PingFangSC-Regular"/>
              </a:rPr>
              <a:t>Local model</a:t>
            </a:r>
            <a:r>
              <a:rPr altLang="en-US" dirty="0" sz="1600" lang="zh-CN">
                <a:latin typeface="PingFangSC-Regular"/>
              </a:rPr>
              <a:t>输出值</a:t>
            </a:r>
            <a:endParaRPr altLang="en-US" dirty="0" sz="1600" i="0" lang="zh-CN">
              <a:effectLst/>
              <a:latin typeface="PingFangSC-Regular"/>
            </a:endParaRPr>
          </a:p>
        </p:txBody>
      </p:sp>
      <p:sp>
        <p:nvSpPr>
          <p:cNvPr id="1048811" name="箭头: 右 29"/>
          <p:cNvSpPr/>
          <p:nvPr/>
        </p:nvSpPr>
        <p:spPr>
          <a:xfrm>
            <a:off x="4090953" y="2222687"/>
            <a:ext cx="221001" cy="117936"/>
          </a:xfrm>
          <a:prstGeom prst="rightArrow"/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cxnSp>
        <p:nvCxnSpPr>
          <p:cNvPr id="3145734" name="连接符: 肘形 33"/>
          <p:cNvCxnSpPr>
            <a:cxnSpLocks/>
            <a:stCxn id="1048801" idx="2"/>
            <a:endCxn id="2097195" idx="0"/>
          </p:cNvCxnSpPr>
          <p:nvPr/>
        </p:nvCxnSpPr>
        <p:spPr>
          <a:xfrm rot="16200000" flipH="1">
            <a:off x="4587924" y="1312562"/>
            <a:ext cx="268224" cy="1185530"/>
          </a:xfrm>
          <a:prstGeom prst="bentConnector3"/>
          <a:noFill/>
          <a:ln w="28575">
            <a:solidFill>
              <a:schemeClr val="accent2"/>
            </a:solidFill>
          </a:ln>
        </p:spPr>
      </p:cxnSp>
      <p:sp>
        <p:nvSpPr>
          <p:cNvPr id="1048812" name="文本框 34"/>
          <p:cNvSpPr txBox="1"/>
          <p:nvPr/>
        </p:nvSpPr>
        <p:spPr>
          <a:xfrm>
            <a:off x="5131512" y="2118732"/>
            <a:ext cx="576230" cy="338554"/>
          </a:xfrm>
          <a:prstGeom prst="rect"/>
          <a:noFill/>
          <a:ln w="28575">
            <a:solidFill>
              <a:schemeClr val="accent2"/>
            </a:solidFill>
          </a:ln>
        </p:spPr>
        <p:txBody>
          <a:bodyPr wrap="square">
            <a:spAutoFit/>
          </a:bodyPr>
          <a:p>
            <a:endParaRPr altLang="en-US" dirty="0" sz="1600" i="0" lang="zh-CN">
              <a:effectLst/>
              <a:latin typeface="PingFangSC-Regular"/>
            </a:endParaRPr>
          </a:p>
        </p:txBody>
      </p:sp>
      <p:sp>
        <p:nvSpPr>
          <p:cNvPr id="1048813" name="文本框 36"/>
          <p:cNvSpPr txBox="1"/>
          <p:nvPr/>
        </p:nvSpPr>
        <p:spPr>
          <a:xfrm>
            <a:off x="4372890" y="2107526"/>
            <a:ext cx="317492" cy="338554"/>
          </a:xfrm>
          <a:prstGeom prst="rect"/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p>
            <a:endParaRPr altLang="en-US" dirty="0" sz="1600" i="0" lang="zh-CN">
              <a:effectLst/>
              <a:latin typeface="PingFangSC-Regular"/>
            </a:endParaRPr>
          </a:p>
        </p:txBody>
      </p:sp>
      <p:pic>
        <p:nvPicPr>
          <p:cNvPr id="2097196" name="图片 47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b="51494"/>
          <a:stretch>
            <a:fillRect/>
          </a:stretch>
        </p:blipFill>
        <p:spPr>
          <a:xfrm>
            <a:off x="1703063" y="4537781"/>
            <a:ext cx="2567870" cy="753473"/>
          </a:xfrm>
          <a:prstGeom prst="rect"/>
        </p:spPr>
      </p:pic>
      <p:pic>
        <p:nvPicPr>
          <p:cNvPr id="2097197" name="图片 4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4"/>
          <a:srcRect b="52982"/>
          <a:stretch>
            <a:fillRect/>
          </a:stretch>
        </p:blipFill>
        <p:spPr>
          <a:xfrm>
            <a:off x="5639596" y="4842671"/>
            <a:ext cx="3060828" cy="442690"/>
          </a:xfrm>
          <a:prstGeom prst="rect"/>
        </p:spPr>
      </p:pic>
      <p:sp>
        <p:nvSpPr>
          <p:cNvPr id="1048814" name="文本框 52"/>
          <p:cNvSpPr txBox="1"/>
          <p:nvPr/>
        </p:nvSpPr>
        <p:spPr>
          <a:xfrm>
            <a:off x="808437" y="4029249"/>
            <a:ext cx="3640899" cy="701039"/>
          </a:xfrm>
          <a:prstGeom prst="rect"/>
          <a:noFill/>
        </p:spPr>
        <p:txBody>
          <a:bodyPr wrap="square">
            <a:spAutoFit/>
          </a:bodyPr>
          <a:p>
            <a:pPr indent="-457200" marL="457200">
              <a:buFont typeface="Wingdings" panose="05000000000000000000" pitchFamily="2" charset="2"/>
              <a:buChar char="ü"/>
            </a:pPr>
            <a:r>
              <a:rPr altLang="en-US" dirty="0" lang="zh-CN"/>
              <a:t>首先计算预测熵（值越低，确定性越高）</a:t>
            </a:r>
          </a:p>
        </p:txBody>
      </p:sp>
      <p:sp>
        <p:nvSpPr>
          <p:cNvPr id="1048815" name="文本框 53"/>
          <p:cNvSpPr txBox="1">
            <a:spLocks noChangeAspect="1" noMove="1" noResize="1" noRot="1" noAdjustHandles="1" noEditPoints="1" noChangeArrowheads="1" noChangeShapeType="1" noTextEdit="1"/>
          </p:cNvSpPr>
          <p:nvPr/>
        </p:nvSpPr>
        <p:spPr>
          <a:xfrm>
            <a:off x="4852613" y="4023254"/>
            <a:ext cx="3672493" cy="646331"/>
          </a:xfrm>
          <a:prstGeom prst="rect"/>
          <a:blipFill>
            <a:blip xmlns:r="http://schemas.openxmlformats.org/officeDocument/2006/relationships" r:embed="rId5"/>
            <a:stretch>
              <a:fillRect l="-997" t="-5660" b="-13208"/>
            </a:stretch>
          </a:blipFill>
        </p:spPr>
        <p:txBody>
          <a:bodyPr/>
          <a:p>
            <a:r>
              <a:rPr altLang="en-US" lang="zh-CN">
                <a:noFill/>
              </a:rPr>
              <a:t> </a:t>
            </a:r>
          </a:p>
        </p:txBody>
      </p:sp>
      <p:sp>
        <p:nvSpPr>
          <p:cNvPr id="1048816" name="文本框 54"/>
          <p:cNvSpPr txBox="1"/>
          <p:nvPr/>
        </p:nvSpPr>
        <p:spPr>
          <a:xfrm>
            <a:off x="1767613" y="4673656"/>
            <a:ext cx="317492" cy="338554"/>
          </a:xfrm>
          <a:prstGeom prst="rect"/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p>
            <a:endParaRPr altLang="en-US" dirty="0" sz="1600" i="0" lang="zh-CN">
              <a:effectLst/>
              <a:latin typeface="PingFangSC-Regular"/>
            </a:endParaRPr>
          </a:p>
        </p:txBody>
      </p:sp>
      <p:sp>
        <p:nvSpPr>
          <p:cNvPr id="1048817" name="文本框 56"/>
          <p:cNvSpPr txBox="1"/>
          <p:nvPr/>
        </p:nvSpPr>
        <p:spPr>
          <a:xfrm>
            <a:off x="7919956" y="4909599"/>
            <a:ext cx="658018" cy="338554"/>
          </a:xfrm>
          <a:prstGeom prst="rect"/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p>
            <a:endParaRPr altLang="en-US" dirty="0" sz="1600" i="0" lang="zh-CN">
              <a:effectLst/>
              <a:latin typeface="PingFangSC-Regular"/>
            </a:endParaRPr>
          </a:p>
        </p:txBody>
      </p:sp>
      <p:sp>
        <p:nvSpPr>
          <p:cNvPr id="1048818" name="文本框 11"/>
          <p:cNvSpPr txBox="1"/>
          <p:nvPr/>
        </p:nvSpPr>
        <p:spPr>
          <a:xfrm>
            <a:off x="5639596" y="4908593"/>
            <a:ext cx="437819" cy="338554"/>
          </a:xfrm>
          <a:prstGeom prst="rect"/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i="0">
                <a:effectLst/>
                <a:latin typeface="PingFangSC-Regular"/>
              </a:defRPr>
            </a:lvl1pPr>
          </a:lstStyle>
          <a:p>
            <a:endParaRPr altLang="en-US" dirty="0" 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2" name="文本框 51"/>
          <p:cNvSpPr txBox="1"/>
          <p:nvPr/>
        </p:nvSpPr>
        <p:spPr>
          <a:xfrm>
            <a:off x="4722035" y="3922460"/>
            <a:ext cx="4115305" cy="548641"/>
          </a:xfrm>
          <a:prstGeom prst="rect"/>
          <a:noFill/>
          <a:ln w="38100">
            <a:solidFill>
              <a:srgbClr val="02409A"/>
            </a:solidFill>
          </a:ln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endParaRPr altLang="zh-CN" dirty="0" lang="en-US"/>
          </a:p>
        </p:txBody>
      </p:sp>
      <p:sp>
        <p:nvSpPr>
          <p:cNvPr id="1048823" name="文本框 50"/>
          <p:cNvSpPr txBox="1"/>
          <p:nvPr/>
        </p:nvSpPr>
        <p:spPr>
          <a:xfrm>
            <a:off x="681430" y="3928290"/>
            <a:ext cx="3857114" cy="548640"/>
          </a:xfrm>
          <a:prstGeom prst="rect"/>
          <a:noFill/>
          <a:ln w="38100">
            <a:solidFill>
              <a:srgbClr val="02409A"/>
            </a:solidFill>
          </a:ln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endParaRPr altLang="zh-CN" dirty="0" lang="en-US"/>
          </a:p>
        </p:txBody>
      </p:sp>
      <p:sp>
        <p:nvSpPr>
          <p:cNvPr id="1048824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A5E12F-523A-4D75-95A2-779F57F5D9E2}" type="slidenum">
              <a:rPr altLang="en-US" lang="zh-CN" smtClean="0"/>
              <a:t>22</a:t>
            </a:fld>
            <a:endParaRPr altLang="en-US" lang="zh-CN"/>
          </a:p>
        </p:txBody>
      </p:sp>
      <p:sp>
        <p:nvSpPr>
          <p:cNvPr id="1048825" name="文本框 3"/>
          <p:cNvSpPr txBox="1"/>
          <p:nvPr/>
        </p:nvSpPr>
        <p:spPr>
          <a:xfrm>
            <a:off x="428281" y="199434"/>
            <a:ext cx="3259295" cy="561339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00000"/>
              </a:lnSpc>
            </a:pPr>
            <a:r>
              <a:rPr altLang="en-US" b="1" dirty="0" sz="2800" lang="zh-CN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方法建模</a:t>
            </a:r>
          </a:p>
        </p:txBody>
      </p:sp>
      <p:sp>
        <p:nvSpPr>
          <p:cNvPr id="1048826" name="object 25"/>
          <p:cNvSpPr txBox="1"/>
          <p:nvPr/>
        </p:nvSpPr>
        <p:spPr>
          <a:xfrm>
            <a:off x="875262" y="911488"/>
            <a:ext cx="7484224" cy="482600"/>
          </a:xfrm>
          <a:prstGeom prst="rect"/>
        </p:spPr>
        <p:txBody>
          <a:bodyPr bIns="0" lIns="0" rIns="0" rtlCol="0" tIns="12700" vert="horz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b="1" dirty="0" sz="28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Pseudo-Labeling for Unlabeled Data</a:t>
            </a:r>
          </a:p>
        </p:txBody>
      </p:sp>
      <p:grpSp>
        <p:nvGrpSpPr>
          <p:cNvPr id="150" name="object 21"/>
          <p:cNvGrpSpPr/>
          <p:nvPr/>
        </p:nvGrpSpPr>
        <p:grpSpPr>
          <a:xfrm>
            <a:off x="455246" y="996894"/>
            <a:ext cx="374904" cy="381000"/>
            <a:chOff x="569976" y="1121663"/>
            <a:chExt cx="374904" cy="381000"/>
          </a:xfrm>
        </p:grpSpPr>
        <p:pic>
          <p:nvPicPr>
            <p:cNvPr id="2097198" name="object 22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569976" y="1121663"/>
              <a:ext cx="374904" cy="381000"/>
            </a:xfrm>
            <a:prstGeom prst="rect"/>
          </p:spPr>
        </p:pic>
        <p:sp>
          <p:nvSpPr>
            <p:cNvPr id="1048827" name="object 23"/>
            <p:cNvSpPr/>
            <p:nvPr/>
          </p:nvSpPr>
          <p:spPr>
            <a:xfrm>
              <a:off x="621032" y="1136149"/>
              <a:ext cx="272415" cy="276225"/>
            </a:xfrm>
            <a:custGeom>
              <a:avLst/>
              <a:ahLst/>
              <a:rect l="l" t="t" r="r" b="b"/>
              <a:pathLst>
                <a:path w="272415" h="276225">
                  <a:moveTo>
                    <a:pt x="266096" y="0"/>
                  </a:moveTo>
                  <a:lnTo>
                    <a:pt x="6141" y="0"/>
                  </a:lnTo>
                  <a:lnTo>
                    <a:pt x="0" y="6141"/>
                  </a:lnTo>
                  <a:lnTo>
                    <a:pt x="0" y="269934"/>
                  </a:lnTo>
                  <a:lnTo>
                    <a:pt x="6141" y="276076"/>
                  </a:lnTo>
                  <a:lnTo>
                    <a:pt x="266096" y="276076"/>
                  </a:lnTo>
                  <a:lnTo>
                    <a:pt x="272237" y="269934"/>
                  </a:lnTo>
                  <a:lnTo>
                    <a:pt x="272237" y="13718"/>
                  </a:lnTo>
                  <a:lnTo>
                    <a:pt x="272237" y="6141"/>
                  </a:lnTo>
                  <a:lnTo>
                    <a:pt x="26609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bIns="0" lIns="0" rIns="0" rtlCol="0" tIns="0" wrap="square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1048828" name="文本框 7"/>
          <p:cNvSpPr txBox="1"/>
          <p:nvPr/>
        </p:nvSpPr>
        <p:spPr>
          <a:xfrm>
            <a:off x="672500" y="1410847"/>
            <a:ext cx="8240912" cy="726440"/>
          </a:xfrm>
          <a:prstGeom prst="rect"/>
          <a:noFill/>
        </p:spPr>
        <p:txBody>
          <a:bodyPr wrap="square">
            <a:spAutoFit/>
          </a:bodyPr>
          <a:p>
            <a:pPr indent="-285750" marL="285750">
              <a:buFont typeface="Wingdings" panose="05000000000000000000" pitchFamily="2" charset="2"/>
              <a:buChar char="n"/>
            </a:pPr>
            <a:r>
              <a:rPr altLang="zh-CN" b="1" dirty="0" sz="2000" lang="en-US"/>
              <a:t>Inferring Soft Labels</a:t>
            </a:r>
            <a:r>
              <a:rPr altLang="zh-CN" dirty="0" lang="en-US">
                <a:solidFill>
                  <a:srgbClr val="1D2129"/>
                </a:solidFill>
                <a:latin typeface="PingFangSC-Regular"/>
              </a:rPr>
              <a:t>: </a:t>
            </a:r>
            <a:r>
              <a:rPr altLang="en-US" dirty="0" lang="zh-CN">
                <a:solidFill>
                  <a:srgbClr val="1D2129"/>
                </a:solidFill>
                <a:latin typeface="PingFangSC-Regular"/>
              </a:rPr>
              <a:t>通过 </a:t>
            </a:r>
            <a:r>
              <a:rPr altLang="en-US" b="1" dirty="0" lang="zh-CN">
                <a:solidFill>
                  <a:schemeClr val="accent2"/>
                </a:solidFill>
                <a:latin typeface="PingFangSC-Regular"/>
              </a:rPr>
              <a:t>弱增强 </a:t>
            </a:r>
            <a:r>
              <a:rPr altLang="en-US" dirty="0" i="0" lang="zh-CN">
                <a:effectLst/>
                <a:latin typeface="PingFangSC-Regular"/>
              </a:rPr>
              <a:t>使得输入</a:t>
            </a:r>
            <a:r>
              <a:rPr altLang="en-US" b="1" dirty="0" i="0" lang="zh-CN">
                <a:solidFill>
                  <a:srgbClr val="FF0000"/>
                </a:solidFill>
                <a:effectLst/>
                <a:latin typeface="PingFangSC-Regular"/>
              </a:rPr>
              <a:t>更加多样化</a:t>
            </a:r>
            <a:r>
              <a:rPr altLang="en-US" b="0" dirty="0" i="0" lang="zh-CN">
                <a:solidFill>
                  <a:srgbClr val="1D2129"/>
                </a:solidFill>
                <a:effectLst/>
                <a:latin typeface="PingFangSC-Regular"/>
              </a:rPr>
              <a:t>，同时可以</a:t>
            </a:r>
            <a:r>
              <a:rPr altLang="en-US" b="1" dirty="0" i="0" lang="zh-CN">
                <a:solidFill>
                  <a:srgbClr val="FF0000"/>
                </a:solidFill>
                <a:effectLst/>
                <a:latin typeface="PingFangSC-Regular"/>
              </a:rPr>
              <a:t>生成可靠的伪标签</a:t>
            </a:r>
            <a:r>
              <a:rPr altLang="zh-CN" dirty="0" i="0" lang="en-US">
                <a:effectLst/>
                <a:latin typeface="PingFangSC-Regular"/>
              </a:rPr>
              <a:t>[1]</a:t>
            </a:r>
            <a:endParaRPr altLang="en-US" dirty="0" i="0" lang="zh-CN">
              <a:effectLst/>
              <a:latin typeface="PingFangSC-Regular"/>
            </a:endParaRPr>
          </a:p>
        </p:txBody>
      </p:sp>
      <p:sp>
        <p:nvSpPr>
          <p:cNvPr id="1048829" name="页脚占位符 2"/>
          <p:cNvSpPr txBox="1"/>
          <p:nvPr/>
        </p:nvSpPr>
        <p:spPr>
          <a:xfrm>
            <a:off x="183008" y="6356351"/>
            <a:ext cx="8730404" cy="415806"/>
          </a:xfrm>
          <a:prstGeom prst="rect"/>
        </p:spPr>
        <p:txBody>
          <a:bodyPr anchor="t" bIns="45720" lIns="91440" rIns="91440" rtlCol="0" tIns="45720" vert="horz"/>
          <a:lstStyle>
            <a:defPPr>
              <a:defRPr lang="en-US"/>
            </a:defPPr>
            <a:lvl1pPr algn="ctr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altLang="zh-CN" dirty="0" sz="1100" lang="en-US"/>
              <a:t>[1] Sohn K, et al. </a:t>
            </a:r>
            <a:r>
              <a:rPr altLang="zh-CN" b="1" dirty="0" sz="1100" i="1" lang="en-US">
                <a:solidFill>
                  <a:srgbClr val="02409A"/>
                </a:solidFill>
              </a:rPr>
              <a:t>Fixmatch: Simplifying semi-supervised learning with consistency and confidence</a:t>
            </a:r>
            <a:r>
              <a:rPr altLang="zh-CN" dirty="0" sz="1100" lang="en-US"/>
              <a:t>[J]. 2020.</a:t>
            </a:r>
          </a:p>
          <a:p>
            <a:pPr algn="l"/>
            <a:r>
              <a:rPr altLang="zh-CN" dirty="0" sz="1100" lang="en-US"/>
              <a:t>[2] Nguyen V L, et al. </a:t>
            </a:r>
            <a:r>
              <a:rPr altLang="zh-CN" b="1" dirty="0" sz="1100" i="1" lang="en-US">
                <a:solidFill>
                  <a:srgbClr val="02409A"/>
                </a:solidFill>
              </a:rPr>
              <a:t>How to measure uncertainty in uncertainty sampling for active learning</a:t>
            </a:r>
            <a:r>
              <a:rPr altLang="zh-CN" dirty="0" sz="1100" lang="en-US"/>
              <a:t>[J]. 2022</a:t>
            </a:r>
          </a:p>
        </p:txBody>
      </p:sp>
      <p:sp>
        <p:nvSpPr>
          <p:cNvPr id="1048830" name="文本框 13"/>
          <p:cNvSpPr txBox="1"/>
          <p:nvPr/>
        </p:nvSpPr>
        <p:spPr>
          <a:xfrm>
            <a:off x="672500" y="3111982"/>
            <a:ext cx="8084633" cy="726439"/>
          </a:xfrm>
          <a:prstGeom prst="rect"/>
          <a:noFill/>
        </p:spPr>
        <p:txBody>
          <a:bodyPr wrap="square">
            <a:spAutoFit/>
          </a:bodyPr>
          <a:p>
            <a:pPr indent="-285750" marL="285750">
              <a:buFont typeface="Wingdings" panose="05000000000000000000" pitchFamily="2" charset="2"/>
              <a:buChar char="n"/>
            </a:pPr>
            <a:r>
              <a:rPr altLang="zh-CN" b="1" dirty="0" sz="2000" lang="en-US"/>
              <a:t>Uncertainty Filtering</a:t>
            </a:r>
            <a:r>
              <a:rPr altLang="zh-CN" dirty="0" lang="en-US"/>
              <a:t>: </a:t>
            </a:r>
            <a:r>
              <a:rPr altLang="en-US" dirty="0" lang="zh-CN"/>
              <a:t>由于模型预测可能有错误，需要过滤不正确的伪标签以降低错误率</a:t>
            </a:r>
            <a:r>
              <a:rPr altLang="zh-CN" dirty="0" lang="en-US"/>
              <a:t>[2]</a:t>
            </a:r>
            <a:endParaRPr altLang="en-US" dirty="0" lang="zh-CN"/>
          </a:p>
        </p:txBody>
      </p:sp>
      <p:pic>
        <p:nvPicPr>
          <p:cNvPr id="2097199" name="图片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b="51732"/>
          <a:stretch>
            <a:fillRect/>
          </a:stretch>
        </p:blipFill>
        <p:spPr>
          <a:xfrm>
            <a:off x="4223757" y="2039439"/>
            <a:ext cx="2182088" cy="473299"/>
          </a:xfrm>
          <a:prstGeom prst="rect"/>
        </p:spPr>
      </p:pic>
      <p:sp>
        <p:nvSpPr>
          <p:cNvPr id="1048831" name="文本框 27"/>
          <p:cNvSpPr txBox="1"/>
          <p:nvPr/>
        </p:nvSpPr>
        <p:spPr>
          <a:xfrm>
            <a:off x="2196259" y="2132607"/>
            <a:ext cx="2027498" cy="338554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1600" lang="en-US">
                <a:latin typeface="PingFangSC-Regular"/>
              </a:rPr>
              <a:t>Local model</a:t>
            </a:r>
            <a:r>
              <a:rPr altLang="en-US" dirty="0" sz="1600" lang="zh-CN">
                <a:latin typeface="PingFangSC-Regular"/>
              </a:rPr>
              <a:t>输出值</a:t>
            </a:r>
            <a:endParaRPr altLang="en-US" dirty="0" sz="1600" i="0" lang="zh-CN">
              <a:effectLst/>
              <a:latin typeface="PingFangSC-Regular"/>
            </a:endParaRPr>
          </a:p>
        </p:txBody>
      </p:sp>
      <p:sp>
        <p:nvSpPr>
          <p:cNvPr id="1048832" name="箭头: 右 29"/>
          <p:cNvSpPr/>
          <p:nvPr/>
        </p:nvSpPr>
        <p:spPr>
          <a:xfrm>
            <a:off x="4090953" y="2222687"/>
            <a:ext cx="221001" cy="117936"/>
          </a:xfrm>
          <a:prstGeom prst="rightArrow"/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833" name="文本框 31"/>
          <p:cNvSpPr txBox="1"/>
          <p:nvPr/>
        </p:nvSpPr>
        <p:spPr>
          <a:xfrm>
            <a:off x="3768228" y="1432661"/>
            <a:ext cx="722086" cy="338554"/>
          </a:xfrm>
          <a:prstGeom prst="rect"/>
          <a:noFill/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i="0">
                <a:effectLst/>
                <a:latin typeface="PingFangSC-Regular"/>
              </a:defRPr>
            </a:lvl1pPr>
          </a:lstStyle>
          <a:p>
            <a:endParaRPr altLang="en-US" dirty="0" lang="zh-CN"/>
          </a:p>
        </p:txBody>
      </p:sp>
      <p:cxnSp>
        <p:nvCxnSpPr>
          <p:cNvPr id="3145735" name="连接符: 肘形 33"/>
          <p:cNvCxnSpPr>
            <a:cxnSpLocks/>
            <a:stCxn id="1048833" idx="2"/>
            <a:endCxn id="2097199" idx="0"/>
          </p:cNvCxnSpPr>
          <p:nvPr/>
        </p:nvCxnSpPr>
        <p:spPr>
          <a:xfrm rot="16200000" flipH="1">
            <a:off x="4587924" y="1312562"/>
            <a:ext cx="268224" cy="1185530"/>
          </a:xfrm>
          <a:prstGeom prst="bentConnector3"/>
          <a:noFill/>
          <a:ln w="28575">
            <a:solidFill>
              <a:schemeClr val="accent2"/>
            </a:solidFill>
          </a:ln>
        </p:spPr>
      </p:cxnSp>
      <p:sp>
        <p:nvSpPr>
          <p:cNvPr id="1048834" name="文本框 34"/>
          <p:cNvSpPr txBox="1"/>
          <p:nvPr/>
        </p:nvSpPr>
        <p:spPr>
          <a:xfrm>
            <a:off x="5131512" y="2118732"/>
            <a:ext cx="576230" cy="338554"/>
          </a:xfrm>
          <a:prstGeom prst="rect"/>
          <a:noFill/>
          <a:ln w="28575">
            <a:solidFill>
              <a:schemeClr val="accent2"/>
            </a:solidFill>
          </a:ln>
        </p:spPr>
        <p:txBody>
          <a:bodyPr wrap="square">
            <a:spAutoFit/>
          </a:bodyPr>
          <a:p>
            <a:endParaRPr altLang="en-US" dirty="0" sz="1600" i="0" lang="zh-CN">
              <a:effectLst/>
              <a:latin typeface="PingFangSC-Regular"/>
            </a:endParaRPr>
          </a:p>
        </p:txBody>
      </p:sp>
      <p:sp>
        <p:nvSpPr>
          <p:cNvPr id="1048835" name="文本框 36"/>
          <p:cNvSpPr txBox="1"/>
          <p:nvPr/>
        </p:nvSpPr>
        <p:spPr>
          <a:xfrm>
            <a:off x="4372890" y="2107526"/>
            <a:ext cx="317492" cy="338554"/>
          </a:xfrm>
          <a:prstGeom prst="rect"/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p>
            <a:endParaRPr altLang="en-US" dirty="0" sz="1600" i="0" lang="zh-CN">
              <a:effectLst/>
              <a:latin typeface="PingFangSC-Regular"/>
            </a:endParaRPr>
          </a:p>
        </p:txBody>
      </p:sp>
      <p:pic>
        <p:nvPicPr>
          <p:cNvPr id="2097200" name="图片 47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b="51494"/>
          <a:stretch>
            <a:fillRect/>
          </a:stretch>
        </p:blipFill>
        <p:spPr>
          <a:xfrm>
            <a:off x="1703063" y="4537781"/>
            <a:ext cx="2567870" cy="753473"/>
          </a:xfrm>
          <a:prstGeom prst="rect"/>
        </p:spPr>
      </p:pic>
      <p:pic>
        <p:nvPicPr>
          <p:cNvPr id="2097201" name="图片 4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4"/>
          <a:srcRect b="52982"/>
          <a:stretch>
            <a:fillRect/>
          </a:stretch>
        </p:blipFill>
        <p:spPr>
          <a:xfrm>
            <a:off x="5639596" y="4842671"/>
            <a:ext cx="3060828" cy="442690"/>
          </a:xfrm>
          <a:prstGeom prst="rect"/>
        </p:spPr>
      </p:pic>
      <p:sp>
        <p:nvSpPr>
          <p:cNvPr id="1048836" name="文本框 52"/>
          <p:cNvSpPr txBox="1"/>
          <p:nvPr/>
        </p:nvSpPr>
        <p:spPr>
          <a:xfrm>
            <a:off x="808437" y="4029249"/>
            <a:ext cx="3640899" cy="701039"/>
          </a:xfrm>
          <a:prstGeom prst="rect"/>
          <a:noFill/>
        </p:spPr>
        <p:txBody>
          <a:bodyPr wrap="square">
            <a:spAutoFit/>
          </a:bodyPr>
          <a:p>
            <a:pPr indent="-457200" marL="457200">
              <a:buFont typeface="Wingdings" panose="05000000000000000000" pitchFamily="2" charset="2"/>
              <a:buChar char="ü"/>
            </a:pPr>
            <a:r>
              <a:rPr altLang="en-US" dirty="0" lang="zh-CN"/>
              <a:t>首先计算预测熵（值越低，确定性越高）</a:t>
            </a:r>
          </a:p>
        </p:txBody>
      </p:sp>
      <p:sp>
        <p:nvSpPr>
          <p:cNvPr id="1048837" name="文本框 53"/>
          <p:cNvSpPr txBox="1">
            <a:spLocks noChangeAspect="1" noMove="1" noResize="1" noRot="1" noAdjustHandles="1" noEditPoints="1" noChangeArrowheads="1" noChangeShapeType="1" noTextEdit="1"/>
          </p:cNvSpPr>
          <p:nvPr/>
        </p:nvSpPr>
        <p:spPr>
          <a:xfrm>
            <a:off x="4852613" y="4023254"/>
            <a:ext cx="3672493" cy="646331"/>
          </a:xfrm>
          <a:prstGeom prst="rect"/>
          <a:blipFill>
            <a:blip xmlns:r="http://schemas.openxmlformats.org/officeDocument/2006/relationships" r:embed="rId5"/>
            <a:stretch>
              <a:fillRect l="-997" t="-5660" b="-13208"/>
            </a:stretch>
          </a:blipFill>
        </p:spPr>
        <p:txBody>
          <a:bodyPr/>
          <a:p>
            <a:r>
              <a:rPr altLang="en-US" lang="zh-CN">
                <a:noFill/>
              </a:rPr>
              <a:t> </a:t>
            </a:r>
          </a:p>
        </p:txBody>
      </p:sp>
      <p:sp>
        <p:nvSpPr>
          <p:cNvPr id="1048838" name="文本框 54"/>
          <p:cNvSpPr txBox="1"/>
          <p:nvPr/>
        </p:nvSpPr>
        <p:spPr>
          <a:xfrm>
            <a:off x="1767613" y="4673656"/>
            <a:ext cx="317492" cy="338554"/>
          </a:xfrm>
          <a:prstGeom prst="rect"/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p>
            <a:endParaRPr altLang="en-US" dirty="0" sz="1600" i="0" lang="zh-CN">
              <a:effectLst/>
              <a:latin typeface="PingFangSC-Regular"/>
            </a:endParaRPr>
          </a:p>
        </p:txBody>
      </p:sp>
      <p:sp>
        <p:nvSpPr>
          <p:cNvPr id="1048839" name="文本框 56"/>
          <p:cNvSpPr txBox="1"/>
          <p:nvPr/>
        </p:nvSpPr>
        <p:spPr>
          <a:xfrm>
            <a:off x="7919956" y="4909599"/>
            <a:ext cx="658018" cy="338554"/>
          </a:xfrm>
          <a:prstGeom prst="rect"/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p>
            <a:endParaRPr altLang="en-US" dirty="0" sz="1600" i="0" lang="zh-CN">
              <a:effectLst/>
              <a:latin typeface="PingFangSC-Regular"/>
            </a:endParaRPr>
          </a:p>
        </p:txBody>
      </p:sp>
      <p:sp>
        <p:nvSpPr>
          <p:cNvPr id="1048840" name="文本框 11"/>
          <p:cNvSpPr txBox="1"/>
          <p:nvPr/>
        </p:nvSpPr>
        <p:spPr>
          <a:xfrm>
            <a:off x="5639596" y="4908593"/>
            <a:ext cx="437819" cy="338554"/>
          </a:xfrm>
          <a:prstGeom prst="rect"/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i="0">
                <a:effectLst/>
                <a:latin typeface="PingFangSC-Regular"/>
              </a:defRPr>
            </a:lvl1pPr>
          </a:lstStyle>
          <a:p>
            <a:endParaRPr altLang="en-US" dirty="0" lang="zh-CN"/>
          </a:p>
        </p:txBody>
      </p:sp>
      <p:grpSp>
        <p:nvGrpSpPr>
          <p:cNvPr id="151" name="组合 2"/>
          <p:cNvGrpSpPr/>
          <p:nvPr/>
        </p:nvGrpSpPr>
        <p:grpSpPr>
          <a:xfrm>
            <a:off x="956846" y="2547663"/>
            <a:ext cx="7230308" cy="1762673"/>
            <a:chOff x="1252800" y="2211631"/>
            <a:chExt cx="6698686" cy="2396284"/>
          </a:xfrm>
        </p:grpSpPr>
        <p:sp>
          <p:nvSpPr>
            <p:cNvPr id="1048841" name="矩形 4"/>
            <p:cNvSpPr/>
            <p:nvPr/>
          </p:nvSpPr>
          <p:spPr>
            <a:xfrm>
              <a:off x="1252800" y="2211631"/>
              <a:ext cx="6698686" cy="2396284"/>
            </a:xfrm>
            <a:prstGeom prst="rect"/>
            <a:solidFill>
              <a:schemeClr val="accent1">
                <a:lumMod val="60000"/>
                <a:lumOff val="40000"/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  <p:sp>
          <p:nvSpPr>
            <p:cNvPr id="1048842" name="矩形 5"/>
            <p:cNvSpPr/>
            <p:nvPr/>
          </p:nvSpPr>
          <p:spPr>
            <a:xfrm>
              <a:off x="1569906" y="2370197"/>
              <a:ext cx="6134028" cy="2144330"/>
            </a:xfrm>
            <a:prstGeom prst="rect"/>
            <a:ln w="19050">
              <a:noFill/>
            </a:ln>
          </p:spPr>
          <p:txBody>
            <a:bodyPr wrap="square">
              <a:spAutoFit/>
            </a:bodyPr>
            <a:p>
              <a:pPr algn="ctr">
                <a:lnSpc>
                  <a:spcPct val="150000"/>
                </a:lnSpc>
              </a:pPr>
              <a:r>
                <a:rPr altLang="en-US" b="1" dirty="0" sz="2000" lang="zh-CN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如果本地模型使用本地伪标签数据集学习，则很容易过拟合，为了让本地模型学习全局知识，我们还通过全局模型生成全局伪标签数据，以供本地模型训练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2" name="图片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t="49588"/>
          <a:stretch>
            <a:fillRect/>
          </a:stretch>
        </p:blipFill>
        <p:spPr>
          <a:xfrm>
            <a:off x="5639596" y="5286420"/>
            <a:ext cx="3060828" cy="474645"/>
          </a:xfrm>
          <a:prstGeom prst="rect"/>
        </p:spPr>
      </p:pic>
      <p:pic>
        <p:nvPicPr>
          <p:cNvPr id="2097203" name="图片 2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t="52864"/>
          <a:stretch>
            <a:fillRect/>
          </a:stretch>
        </p:blipFill>
        <p:spPr>
          <a:xfrm>
            <a:off x="1703063" y="5315825"/>
            <a:ext cx="2567870" cy="732199"/>
          </a:xfrm>
          <a:prstGeom prst="rect"/>
        </p:spPr>
      </p:pic>
      <p:pic>
        <p:nvPicPr>
          <p:cNvPr id="2097204" name="图片 61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t="48633"/>
          <a:stretch>
            <a:fillRect/>
          </a:stretch>
        </p:blipFill>
        <p:spPr>
          <a:xfrm>
            <a:off x="4229824" y="2530033"/>
            <a:ext cx="2182088" cy="503686"/>
          </a:xfrm>
          <a:prstGeom prst="rect"/>
        </p:spPr>
      </p:pic>
      <p:sp>
        <p:nvSpPr>
          <p:cNvPr id="1048846" name="文本框 51"/>
          <p:cNvSpPr txBox="1"/>
          <p:nvPr/>
        </p:nvSpPr>
        <p:spPr>
          <a:xfrm>
            <a:off x="4722035" y="3922460"/>
            <a:ext cx="4115305" cy="548641"/>
          </a:xfrm>
          <a:prstGeom prst="rect"/>
          <a:noFill/>
          <a:ln w="38100">
            <a:solidFill>
              <a:srgbClr val="02409A"/>
            </a:solidFill>
          </a:ln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endParaRPr altLang="zh-CN" dirty="0" lang="en-US"/>
          </a:p>
        </p:txBody>
      </p:sp>
      <p:sp>
        <p:nvSpPr>
          <p:cNvPr id="1048847" name="文本框 50"/>
          <p:cNvSpPr txBox="1"/>
          <p:nvPr/>
        </p:nvSpPr>
        <p:spPr>
          <a:xfrm>
            <a:off x="681430" y="3928290"/>
            <a:ext cx="3857114" cy="548640"/>
          </a:xfrm>
          <a:prstGeom prst="rect"/>
          <a:noFill/>
          <a:ln w="38100">
            <a:solidFill>
              <a:srgbClr val="02409A"/>
            </a:solidFill>
          </a:ln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endParaRPr altLang="zh-CN" dirty="0" lang="en-US"/>
          </a:p>
        </p:txBody>
      </p:sp>
      <p:sp>
        <p:nvSpPr>
          <p:cNvPr id="1048848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A5E12F-523A-4D75-95A2-779F57F5D9E2}" type="slidenum">
              <a:rPr altLang="en-US" lang="zh-CN" smtClean="0"/>
              <a:t>23</a:t>
            </a:fld>
            <a:endParaRPr altLang="en-US" lang="zh-CN"/>
          </a:p>
        </p:txBody>
      </p:sp>
      <p:sp>
        <p:nvSpPr>
          <p:cNvPr id="1048849" name="文本框 3"/>
          <p:cNvSpPr txBox="1"/>
          <p:nvPr/>
        </p:nvSpPr>
        <p:spPr>
          <a:xfrm>
            <a:off x="428281" y="199434"/>
            <a:ext cx="3259295" cy="561339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00000"/>
              </a:lnSpc>
            </a:pPr>
            <a:r>
              <a:rPr altLang="en-US" b="1" dirty="0" sz="2800" lang="zh-CN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方法建模</a:t>
            </a:r>
          </a:p>
        </p:txBody>
      </p:sp>
      <p:sp>
        <p:nvSpPr>
          <p:cNvPr id="1048850" name="object 25"/>
          <p:cNvSpPr txBox="1"/>
          <p:nvPr/>
        </p:nvSpPr>
        <p:spPr>
          <a:xfrm>
            <a:off x="875262" y="911488"/>
            <a:ext cx="7484224" cy="482600"/>
          </a:xfrm>
          <a:prstGeom prst="rect"/>
        </p:spPr>
        <p:txBody>
          <a:bodyPr bIns="0" lIns="0" rIns="0" rtlCol="0" tIns="12700" vert="horz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b="1" dirty="0" sz="28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Pseudo-Labeling for Unlabeled Data</a:t>
            </a:r>
          </a:p>
        </p:txBody>
      </p:sp>
      <p:grpSp>
        <p:nvGrpSpPr>
          <p:cNvPr id="155" name="object 21"/>
          <p:cNvGrpSpPr/>
          <p:nvPr/>
        </p:nvGrpSpPr>
        <p:grpSpPr>
          <a:xfrm>
            <a:off x="455246" y="996894"/>
            <a:ext cx="374904" cy="381000"/>
            <a:chOff x="569976" y="1121663"/>
            <a:chExt cx="374904" cy="381000"/>
          </a:xfrm>
        </p:grpSpPr>
        <p:pic>
          <p:nvPicPr>
            <p:cNvPr id="2097205" name="object 22"/>
            <p:cNvPicPr>
              <a:picLocks/>
            </p:cNvPicPr>
            <p:nvPr/>
          </p:nvPicPr>
          <p:blipFill>
            <a:blip xmlns:r="http://schemas.openxmlformats.org/officeDocument/2006/relationships" r:embed="rId4" cstate="print"/>
            <a:stretch>
              <a:fillRect/>
            </a:stretch>
          </p:blipFill>
          <p:spPr>
            <a:xfrm>
              <a:off x="569976" y="1121663"/>
              <a:ext cx="374904" cy="381000"/>
            </a:xfrm>
            <a:prstGeom prst="rect"/>
          </p:spPr>
        </p:pic>
        <p:sp>
          <p:nvSpPr>
            <p:cNvPr id="1048851" name="object 23"/>
            <p:cNvSpPr/>
            <p:nvPr/>
          </p:nvSpPr>
          <p:spPr>
            <a:xfrm>
              <a:off x="621032" y="1136149"/>
              <a:ext cx="272415" cy="276225"/>
            </a:xfrm>
            <a:custGeom>
              <a:avLst/>
              <a:ahLst/>
              <a:rect l="l" t="t" r="r" b="b"/>
              <a:pathLst>
                <a:path w="272415" h="276225">
                  <a:moveTo>
                    <a:pt x="266096" y="0"/>
                  </a:moveTo>
                  <a:lnTo>
                    <a:pt x="6141" y="0"/>
                  </a:lnTo>
                  <a:lnTo>
                    <a:pt x="0" y="6141"/>
                  </a:lnTo>
                  <a:lnTo>
                    <a:pt x="0" y="269934"/>
                  </a:lnTo>
                  <a:lnTo>
                    <a:pt x="6141" y="276076"/>
                  </a:lnTo>
                  <a:lnTo>
                    <a:pt x="266096" y="276076"/>
                  </a:lnTo>
                  <a:lnTo>
                    <a:pt x="272237" y="269934"/>
                  </a:lnTo>
                  <a:lnTo>
                    <a:pt x="272237" y="13718"/>
                  </a:lnTo>
                  <a:lnTo>
                    <a:pt x="272237" y="6141"/>
                  </a:lnTo>
                  <a:lnTo>
                    <a:pt x="26609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bIns="0" lIns="0" rIns="0" rtlCol="0" tIns="0" wrap="square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1048852" name="文本框 7"/>
          <p:cNvSpPr txBox="1"/>
          <p:nvPr/>
        </p:nvSpPr>
        <p:spPr>
          <a:xfrm>
            <a:off x="672500" y="1410847"/>
            <a:ext cx="8240912" cy="726440"/>
          </a:xfrm>
          <a:prstGeom prst="rect"/>
          <a:noFill/>
        </p:spPr>
        <p:txBody>
          <a:bodyPr wrap="square">
            <a:spAutoFit/>
          </a:bodyPr>
          <a:p>
            <a:pPr indent="-285750" marL="285750">
              <a:buFont typeface="Wingdings" panose="05000000000000000000" pitchFamily="2" charset="2"/>
              <a:buChar char="n"/>
            </a:pPr>
            <a:r>
              <a:rPr altLang="zh-CN" b="1" dirty="0" sz="2000" lang="en-US"/>
              <a:t>Inferring Soft Labels</a:t>
            </a:r>
            <a:r>
              <a:rPr altLang="zh-CN" dirty="0" lang="en-US">
                <a:solidFill>
                  <a:srgbClr val="1D2129"/>
                </a:solidFill>
                <a:latin typeface="PingFangSC-Regular"/>
              </a:rPr>
              <a:t>: </a:t>
            </a:r>
            <a:r>
              <a:rPr altLang="en-US" dirty="0" lang="zh-CN">
                <a:solidFill>
                  <a:srgbClr val="1D2129"/>
                </a:solidFill>
                <a:latin typeface="PingFangSC-Regular"/>
              </a:rPr>
              <a:t>通过 </a:t>
            </a:r>
            <a:r>
              <a:rPr altLang="en-US" b="1" dirty="0" lang="zh-CN">
                <a:solidFill>
                  <a:schemeClr val="accent2"/>
                </a:solidFill>
                <a:latin typeface="PingFangSC-Regular"/>
              </a:rPr>
              <a:t>弱增强 </a:t>
            </a:r>
            <a:r>
              <a:rPr altLang="en-US" dirty="0" i="0" lang="zh-CN">
                <a:effectLst/>
                <a:latin typeface="PingFangSC-Regular"/>
              </a:rPr>
              <a:t>使得输入</a:t>
            </a:r>
            <a:r>
              <a:rPr altLang="en-US" b="1" dirty="0" i="0" lang="zh-CN">
                <a:solidFill>
                  <a:srgbClr val="FF0000"/>
                </a:solidFill>
                <a:effectLst/>
                <a:latin typeface="PingFangSC-Regular"/>
              </a:rPr>
              <a:t>更加多样化</a:t>
            </a:r>
            <a:r>
              <a:rPr altLang="en-US" b="0" dirty="0" i="0" lang="zh-CN">
                <a:solidFill>
                  <a:srgbClr val="1D2129"/>
                </a:solidFill>
                <a:effectLst/>
                <a:latin typeface="PingFangSC-Regular"/>
              </a:rPr>
              <a:t>，同时可以</a:t>
            </a:r>
            <a:r>
              <a:rPr altLang="en-US" b="1" dirty="0" i="0" lang="zh-CN">
                <a:solidFill>
                  <a:srgbClr val="FF0000"/>
                </a:solidFill>
                <a:effectLst/>
                <a:latin typeface="PingFangSC-Regular"/>
              </a:rPr>
              <a:t>生成可靠的伪标签</a:t>
            </a:r>
            <a:r>
              <a:rPr altLang="zh-CN" dirty="0" i="0" lang="en-US">
                <a:effectLst/>
                <a:latin typeface="PingFangSC-Regular"/>
              </a:rPr>
              <a:t>[1]</a:t>
            </a:r>
            <a:endParaRPr altLang="en-US" dirty="0" i="0" lang="zh-CN">
              <a:effectLst/>
              <a:latin typeface="PingFangSC-Regular"/>
            </a:endParaRPr>
          </a:p>
        </p:txBody>
      </p:sp>
      <p:sp>
        <p:nvSpPr>
          <p:cNvPr id="1048853" name="页脚占位符 2"/>
          <p:cNvSpPr txBox="1"/>
          <p:nvPr/>
        </p:nvSpPr>
        <p:spPr>
          <a:xfrm>
            <a:off x="183008" y="6356351"/>
            <a:ext cx="8730404" cy="415806"/>
          </a:xfrm>
          <a:prstGeom prst="rect"/>
        </p:spPr>
        <p:txBody>
          <a:bodyPr anchor="t" bIns="45720" lIns="91440" rIns="91440" rtlCol="0" tIns="45720" vert="horz"/>
          <a:lstStyle>
            <a:defPPr>
              <a:defRPr lang="en-US"/>
            </a:defPPr>
            <a:lvl1pPr algn="ctr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altLang="zh-CN" dirty="0" sz="1100" lang="en-US"/>
              <a:t>[1] Sohn K, et al. </a:t>
            </a:r>
            <a:r>
              <a:rPr altLang="zh-CN" b="1" dirty="0" sz="1100" i="1" lang="en-US">
                <a:solidFill>
                  <a:srgbClr val="02409A"/>
                </a:solidFill>
              </a:rPr>
              <a:t>Fixmatch: Simplifying semi-supervised learning with consistency and confidence</a:t>
            </a:r>
            <a:r>
              <a:rPr altLang="zh-CN" dirty="0" sz="1100" lang="en-US"/>
              <a:t>[J]. 2020.</a:t>
            </a:r>
          </a:p>
          <a:p>
            <a:pPr algn="l"/>
            <a:r>
              <a:rPr altLang="zh-CN" dirty="0" sz="1100" lang="en-US"/>
              <a:t>[2] Nguyen V L, et al. </a:t>
            </a:r>
            <a:r>
              <a:rPr altLang="zh-CN" b="1" dirty="0" sz="1100" i="1" lang="en-US">
                <a:solidFill>
                  <a:srgbClr val="02409A"/>
                </a:solidFill>
              </a:rPr>
              <a:t>How to measure uncertainty in uncertainty sampling for active learning</a:t>
            </a:r>
            <a:r>
              <a:rPr altLang="zh-CN" dirty="0" sz="1100" lang="en-US"/>
              <a:t>[J]. 2022</a:t>
            </a:r>
          </a:p>
        </p:txBody>
      </p:sp>
      <p:sp>
        <p:nvSpPr>
          <p:cNvPr id="1048854" name="文本框 13"/>
          <p:cNvSpPr txBox="1"/>
          <p:nvPr/>
        </p:nvSpPr>
        <p:spPr>
          <a:xfrm>
            <a:off x="672500" y="3111982"/>
            <a:ext cx="8084633" cy="726439"/>
          </a:xfrm>
          <a:prstGeom prst="rect"/>
          <a:noFill/>
        </p:spPr>
        <p:txBody>
          <a:bodyPr wrap="square">
            <a:spAutoFit/>
          </a:bodyPr>
          <a:p>
            <a:pPr indent="-285750" marL="285750">
              <a:buFont typeface="Wingdings" panose="05000000000000000000" pitchFamily="2" charset="2"/>
              <a:buChar char="n"/>
            </a:pPr>
            <a:r>
              <a:rPr altLang="zh-CN" b="1" dirty="0" sz="2000" lang="en-US"/>
              <a:t>Uncertainty Filtering</a:t>
            </a:r>
            <a:r>
              <a:rPr altLang="zh-CN" dirty="0" lang="en-US"/>
              <a:t>: </a:t>
            </a:r>
            <a:r>
              <a:rPr altLang="en-US" dirty="0" lang="zh-CN"/>
              <a:t>由于模型预测可能有错误，</a:t>
            </a:r>
            <a:r>
              <a:rPr altLang="en-US" b="1" dirty="0" lang="zh-CN"/>
              <a:t>需要过滤不正确的伪标签以降低错误率</a:t>
            </a:r>
            <a:r>
              <a:rPr altLang="zh-CN" dirty="0" lang="en-US"/>
              <a:t>[2]</a:t>
            </a:r>
            <a:endParaRPr altLang="en-US" dirty="0" lang="zh-CN"/>
          </a:p>
        </p:txBody>
      </p:sp>
      <p:pic>
        <p:nvPicPr>
          <p:cNvPr id="2097206" name="图片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b="51732"/>
          <a:stretch>
            <a:fillRect/>
          </a:stretch>
        </p:blipFill>
        <p:spPr>
          <a:xfrm>
            <a:off x="4223757" y="2039439"/>
            <a:ext cx="2182088" cy="473299"/>
          </a:xfrm>
          <a:prstGeom prst="rect"/>
        </p:spPr>
      </p:pic>
      <p:sp>
        <p:nvSpPr>
          <p:cNvPr id="1048855" name="文本框 27"/>
          <p:cNvSpPr txBox="1"/>
          <p:nvPr/>
        </p:nvSpPr>
        <p:spPr>
          <a:xfrm>
            <a:off x="2196259" y="2132607"/>
            <a:ext cx="2027498" cy="338554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1600" lang="en-US">
                <a:latin typeface="PingFangSC-Regular"/>
              </a:rPr>
              <a:t>Local model</a:t>
            </a:r>
            <a:r>
              <a:rPr altLang="en-US" dirty="0" sz="1600" lang="zh-CN">
                <a:latin typeface="PingFangSC-Regular"/>
              </a:rPr>
              <a:t>输出值</a:t>
            </a:r>
            <a:endParaRPr altLang="en-US" dirty="0" sz="1600" i="0" lang="zh-CN">
              <a:effectLst/>
              <a:latin typeface="PingFangSC-Regular"/>
            </a:endParaRPr>
          </a:p>
        </p:txBody>
      </p:sp>
      <p:sp>
        <p:nvSpPr>
          <p:cNvPr id="1048856" name="文本框 28"/>
          <p:cNvSpPr txBox="1"/>
          <p:nvPr/>
        </p:nvSpPr>
        <p:spPr>
          <a:xfrm>
            <a:off x="2129857" y="2618092"/>
            <a:ext cx="2027498" cy="338554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1600" lang="en-US">
                <a:latin typeface="PingFangSC-Regular"/>
              </a:rPr>
              <a:t>Global model</a:t>
            </a:r>
            <a:r>
              <a:rPr altLang="en-US" dirty="0" sz="1600" lang="zh-CN">
                <a:latin typeface="PingFangSC-Regular"/>
              </a:rPr>
              <a:t>输出值</a:t>
            </a:r>
            <a:endParaRPr altLang="en-US" dirty="0" sz="1600" i="0" lang="zh-CN">
              <a:effectLst/>
              <a:latin typeface="PingFangSC-Regular"/>
            </a:endParaRPr>
          </a:p>
        </p:txBody>
      </p:sp>
      <p:sp>
        <p:nvSpPr>
          <p:cNvPr id="1048857" name="箭头: 右 29"/>
          <p:cNvSpPr/>
          <p:nvPr/>
        </p:nvSpPr>
        <p:spPr>
          <a:xfrm>
            <a:off x="4090953" y="2222687"/>
            <a:ext cx="221001" cy="117936"/>
          </a:xfrm>
          <a:prstGeom prst="rightArrow"/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858" name="箭头: 右 30"/>
          <p:cNvSpPr/>
          <p:nvPr/>
        </p:nvSpPr>
        <p:spPr>
          <a:xfrm>
            <a:off x="4090954" y="2734374"/>
            <a:ext cx="221001" cy="117936"/>
          </a:xfrm>
          <a:prstGeom prst="rightArrow"/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859" name="文本框 31"/>
          <p:cNvSpPr txBox="1"/>
          <p:nvPr/>
        </p:nvSpPr>
        <p:spPr>
          <a:xfrm>
            <a:off x="3768228" y="1432661"/>
            <a:ext cx="722086" cy="338554"/>
          </a:xfrm>
          <a:prstGeom prst="rect"/>
          <a:noFill/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i="0">
                <a:effectLst/>
                <a:latin typeface="PingFangSC-Regular"/>
              </a:defRPr>
            </a:lvl1pPr>
          </a:lstStyle>
          <a:p>
            <a:endParaRPr altLang="en-US" dirty="0" lang="zh-CN"/>
          </a:p>
        </p:txBody>
      </p:sp>
      <p:cxnSp>
        <p:nvCxnSpPr>
          <p:cNvPr id="3145736" name="连接符: 肘形 33"/>
          <p:cNvCxnSpPr>
            <a:cxnSpLocks/>
            <a:stCxn id="1048859" idx="2"/>
            <a:endCxn id="2097206" idx="0"/>
          </p:cNvCxnSpPr>
          <p:nvPr/>
        </p:nvCxnSpPr>
        <p:spPr>
          <a:xfrm rot="16200000" flipH="1">
            <a:off x="4587924" y="1312562"/>
            <a:ext cx="268224" cy="1185530"/>
          </a:xfrm>
          <a:prstGeom prst="bentConnector3"/>
          <a:noFill/>
          <a:ln w="28575">
            <a:solidFill>
              <a:schemeClr val="accent2"/>
            </a:solidFill>
          </a:ln>
        </p:spPr>
      </p:cxnSp>
      <p:sp>
        <p:nvSpPr>
          <p:cNvPr id="1048860" name="文本框 34"/>
          <p:cNvSpPr txBox="1"/>
          <p:nvPr/>
        </p:nvSpPr>
        <p:spPr>
          <a:xfrm>
            <a:off x="5131512" y="2118732"/>
            <a:ext cx="576230" cy="338554"/>
          </a:xfrm>
          <a:prstGeom prst="rect"/>
          <a:noFill/>
          <a:ln w="28575">
            <a:solidFill>
              <a:schemeClr val="accent2"/>
            </a:solidFill>
          </a:ln>
        </p:spPr>
        <p:txBody>
          <a:bodyPr wrap="square">
            <a:spAutoFit/>
          </a:bodyPr>
          <a:p>
            <a:endParaRPr altLang="en-US" dirty="0" sz="1600" i="0" lang="zh-CN">
              <a:effectLst/>
              <a:latin typeface="PingFangSC-Regular"/>
            </a:endParaRPr>
          </a:p>
        </p:txBody>
      </p:sp>
      <p:sp>
        <p:nvSpPr>
          <p:cNvPr id="1048861" name="文本框 35"/>
          <p:cNvSpPr txBox="1"/>
          <p:nvPr/>
        </p:nvSpPr>
        <p:spPr>
          <a:xfrm>
            <a:off x="5131512" y="2617928"/>
            <a:ext cx="576230" cy="338554"/>
          </a:xfrm>
          <a:prstGeom prst="rect"/>
          <a:noFill/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i="0">
                <a:effectLst/>
                <a:latin typeface="PingFangSC-Regular"/>
              </a:defRPr>
            </a:lvl1pPr>
          </a:lstStyle>
          <a:p>
            <a:endParaRPr altLang="en-US" dirty="0" lang="zh-CN"/>
          </a:p>
        </p:txBody>
      </p:sp>
      <p:sp>
        <p:nvSpPr>
          <p:cNvPr id="1048862" name="文本框 36"/>
          <p:cNvSpPr txBox="1"/>
          <p:nvPr/>
        </p:nvSpPr>
        <p:spPr>
          <a:xfrm>
            <a:off x="4372890" y="2107526"/>
            <a:ext cx="317492" cy="338554"/>
          </a:xfrm>
          <a:prstGeom prst="rect"/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p>
            <a:endParaRPr altLang="en-US" dirty="0" sz="1600" i="0" lang="zh-CN">
              <a:effectLst/>
              <a:latin typeface="PingFangSC-Regular"/>
            </a:endParaRPr>
          </a:p>
        </p:txBody>
      </p:sp>
      <p:sp>
        <p:nvSpPr>
          <p:cNvPr id="1048863" name="文本框 37"/>
          <p:cNvSpPr txBox="1"/>
          <p:nvPr/>
        </p:nvSpPr>
        <p:spPr>
          <a:xfrm>
            <a:off x="4360143" y="2599571"/>
            <a:ext cx="317492" cy="338554"/>
          </a:xfrm>
          <a:prstGeom prst="rect"/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p>
            <a:endParaRPr altLang="en-US" dirty="0" sz="1600" i="0" lang="zh-CN">
              <a:effectLst/>
              <a:latin typeface="PingFangSC-Regular"/>
            </a:endParaRPr>
          </a:p>
        </p:txBody>
      </p:sp>
      <p:pic>
        <p:nvPicPr>
          <p:cNvPr id="2097207" name="图片 47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b="51494"/>
          <a:stretch>
            <a:fillRect/>
          </a:stretch>
        </p:blipFill>
        <p:spPr>
          <a:xfrm>
            <a:off x="1703063" y="4537781"/>
            <a:ext cx="2567870" cy="753473"/>
          </a:xfrm>
          <a:prstGeom prst="rect"/>
        </p:spPr>
      </p:pic>
      <p:pic>
        <p:nvPicPr>
          <p:cNvPr id="2097208" name="图片 4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b="52982"/>
          <a:stretch>
            <a:fillRect/>
          </a:stretch>
        </p:blipFill>
        <p:spPr>
          <a:xfrm>
            <a:off x="5639596" y="4842671"/>
            <a:ext cx="3060828" cy="442690"/>
          </a:xfrm>
          <a:prstGeom prst="rect"/>
        </p:spPr>
      </p:pic>
      <p:sp>
        <p:nvSpPr>
          <p:cNvPr id="1048864" name="文本框 52"/>
          <p:cNvSpPr txBox="1"/>
          <p:nvPr/>
        </p:nvSpPr>
        <p:spPr>
          <a:xfrm>
            <a:off x="808437" y="4029249"/>
            <a:ext cx="3640899" cy="701039"/>
          </a:xfrm>
          <a:prstGeom prst="rect"/>
          <a:noFill/>
        </p:spPr>
        <p:txBody>
          <a:bodyPr wrap="square">
            <a:spAutoFit/>
          </a:bodyPr>
          <a:p>
            <a:pPr indent="-285750" marL="285750">
              <a:buFont typeface="Wingdings" panose="05000000000000000000" pitchFamily="2" charset="2"/>
              <a:buChar char="ü"/>
            </a:pPr>
            <a:r>
              <a:rPr altLang="en-US" dirty="0" lang="zh-CN"/>
              <a:t>首先计算预测熵（值越低，确定性越高）</a:t>
            </a:r>
          </a:p>
        </p:txBody>
      </p:sp>
      <p:sp>
        <p:nvSpPr>
          <p:cNvPr id="1048865" name="文本框 53"/>
          <p:cNvSpPr txBox="1">
            <a:spLocks noChangeAspect="1" noMove="1" noResize="1" noRot="1" noAdjustHandles="1" noEditPoints="1" noChangeArrowheads="1" noChangeShapeType="1" noTextEdit="1"/>
          </p:cNvSpPr>
          <p:nvPr/>
        </p:nvSpPr>
        <p:spPr>
          <a:xfrm>
            <a:off x="4852613" y="4023254"/>
            <a:ext cx="3672493" cy="646331"/>
          </a:xfrm>
          <a:prstGeom prst="rect"/>
          <a:blipFill>
            <a:blip xmlns:r="http://schemas.openxmlformats.org/officeDocument/2006/relationships" r:embed="rId5"/>
            <a:stretch>
              <a:fillRect l="-997" t="-5660" b="-13208"/>
            </a:stretch>
          </a:blipFill>
        </p:spPr>
        <p:txBody>
          <a:bodyPr/>
          <a:p>
            <a:r>
              <a:rPr altLang="en-US" lang="zh-CN">
                <a:noFill/>
              </a:rPr>
              <a:t> </a:t>
            </a:r>
          </a:p>
        </p:txBody>
      </p:sp>
      <p:sp>
        <p:nvSpPr>
          <p:cNvPr id="1048866" name="文本框 54"/>
          <p:cNvSpPr txBox="1"/>
          <p:nvPr/>
        </p:nvSpPr>
        <p:spPr>
          <a:xfrm>
            <a:off x="1767613" y="4673656"/>
            <a:ext cx="317492" cy="338554"/>
          </a:xfrm>
          <a:prstGeom prst="rect"/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p>
            <a:endParaRPr altLang="en-US" dirty="0" sz="1600" i="0" lang="zh-CN">
              <a:effectLst/>
              <a:latin typeface="PingFangSC-Regular"/>
            </a:endParaRPr>
          </a:p>
        </p:txBody>
      </p:sp>
      <p:sp>
        <p:nvSpPr>
          <p:cNvPr id="1048867" name="文本框 55"/>
          <p:cNvSpPr txBox="1"/>
          <p:nvPr/>
        </p:nvSpPr>
        <p:spPr>
          <a:xfrm>
            <a:off x="1748787" y="5511244"/>
            <a:ext cx="317492" cy="338554"/>
          </a:xfrm>
          <a:prstGeom prst="rect"/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p>
            <a:endParaRPr altLang="en-US" dirty="0" sz="1600" i="0" lang="zh-CN">
              <a:effectLst/>
              <a:latin typeface="PingFangSC-Regular"/>
            </a:endParaRPr>
          </a:p>
        </p:txBody>
      </p:sp>
      <p:sp>
        <p:nvSpPr>
          <p:cNvPr id="1048868" name="文本框 56"/>
          <p:cNvSpPr txBox="1"/>
          <p:nvPr/>
        </p:nvSpPr>
        <p:spPr>
          <a:xfrm>
            <a:off x="7919956" y="4909599"/>
            <a:ext cx="658018" cy="338554"/>
          </a:xfrm>
          <a:prstGeom prst="rect"/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p>
            <a:endParaRPr altLang="en-US" dirty="0" sz="1600" i="0" lang="zh-CN">
              <a:effectLst/>
              <a:latin typeface="PingFangSC-Regular"/>
            </a:endParaRPr>
          </a:p>
        </p:txBody>
      </p:sp>
      <p:sp>
        <p:nvSpPr>
          <p:cNvPr id="1048869" name="文本框 57"/>
          <p:cNvSpPr txBox="1"/>
          <p:nvPr/>
        </p:nvSpPr>
        <p:spPr>
          <a:xfrm>
            <a:off x="7919956" y="5343711"/>
            <a:ext cx="658018" cy="338554"/>
          </a:xfrm>
          <a:prstGeom prst="rect"/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p>
            <a:endParaRPr altLang="en-US" dirty="0" sz="1600" i="0" lang="zh-CN">
              <a:effectLst/>
              <a:latin typeface="PingFangSC-Regular"/>
            </a:endParaRPr>
          </a:p>
        </p:txBody>
      </p:sp>
      <p:sp>
        <p:nvSpPr>
          <p:cNvPr id="1048870" name="文本框 5"/>
          <p:cNvSpPr txBox="1"/>
          <p:nvPr/>
        </p:nvSpPr>
        <p:spPr>
          <a:xfrm>
            <a:off x="5639596" y="4908593"/>
            <a:ext cx="437819" cy="338554"/>
          </a:xfrm>
          <a:prstGeom prst="rect"/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p>
            <a:endParaRPr altLang="en-US" dirty="0" sz="1600" i="0" lang="zh-CN">
              <a:effectLst/>
              <a:latin typeface="PingFangSC-Regular"/>
            </a:endParaRPr>
          </a:p>
        </p:txBody>
      </p:sp>
      <p:sp>
        <p:nvSpPr>
          <p:cNvPr id="1048871" name="文本框 6"/>
          <p:cNvSpPr txBox="1"/>
          <p:nvPr/>
        </p:nvSpPr>
        <p:spPr>
          <a:xfrm>
            <a:off x="5639595" y="5313069"/>
            <a:ext cx="437819" cy="338554"/>
          </a:xfrm>
          <a:prstGeom prst="rect"/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i="0">
                <a:effectLst/>
                <a:latin typeface="PingFangSC-Regular"/>
              </a:defRPr>
            </a:lvl1pPr>
          </a:lstStyle>
          <a:p>
            <a:endParaRPr altLang="en-US" dirty="0" 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9" name="图片 4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884489" y="4984379"/>
            <a:ext cx="3774756" cy="685627"/>
          </a:xfrm>
          <a:prstGeom prst="rect"/>
        </p:spPr>
      </p:pic>
      <p:sp>
        <p:nvSpPr>
          <p:cNvPr id="1048875" name="文本框 45"/>
          <p:cNvSpPr txBox="1"/>
          <p:nvPr/>
        </p:nvSpPr>
        <p:spPr>
          <a:xfrm>
            <a:off x="4843310" y="4324181"/>
            <a:ext cx="3857114" cy="1463040"/>
          </a:xfrm>
          <a:prstGeom prst="rect"/>
          <a:noFill/>
          <a:ln w="38100">
            <a:solidFill>
              <a:srgbClr val="02409A"/>
            </a:solidFill>
          </a:ln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endParaRPr altLang="zh-CN" dirty="0" lang="en-US"/>
          </a:p>
          <a:p>
            <a:pPr>
              <a:lnSpc>
                <a:spcPct val="150000"/>
              </a:lnSpc>
            </a:pPr>
            <a:endParaRPr altLang="zh-CN" dirty="0" lang="en-US"/>
          </a:p>
          <a:p>
            <a:pPr>
              <a:lnSpc>
                <a:spcPct val="150000"/>
              </a:lnSpc>
            </a:pPr>
            <a:endParaRPr altLang="zh-CN" dirty="0" lang="en-US"/>
          </a:p>
        </p:txBody>
      </p:sp>
      <p:sp>
        <p:nvSpPr>
          <p:cNvPr id="1048876" name="文本框 44"/>
          <p:cNvSpPr txBox="1"/>
          <p:nvPr/>
        </p:nvSpPr>
        <p:spPr>
          <a:xfrm>
            <a:off x="681430" y="4329738"/>
            <a:ext cx="3857114" cy="1463040"/>
          </a:xfrm>
          <a:prstGeom prst="rect"/>
          <a:noFill/>
          <a:ln w="38100">
            <a:solidFill>
              <a:srgbClr val="02409A"/>
            </a:solidFill>
          </a:ln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endParaRPr altLang="zh-CN" dirty="0" lang="en-US"/>
          </a:p>
          <a:p>
            <a:pPr>
              <a:lnSpc>
                <a:spcPct val="150000"/>
              </a:lnSpc>
            </a:pPr>
            <a:endParaRPr altLang="zh-CN" dirty="0" lang="en-US"/>
          </a:p>
          <a:p>
            <a:pPr>
              <a:lnSpc>
                <a:spcPct val="150000"/>
              </a:lnSpc>
            </a:pPr>
            <a:endParaRPr altLang="zh-CN" dirty="0" lang="en-US"/>
          </a:p>
        </p:txBody>
      </p:sp>
      <p:sp>
        <p:nvSpPr>
          <p:cNvPr id="1048877" name="文本框 7"/>
          <p:cNvSpPr txBox="1"/>
          <p:nvPr/>
        </p:nvSpPr>
        <p:spPr>
          <a:xfrm>
            <a:off x="672500" y="1410847"/>
            <a:ext cx="8240912" cy="726439"/>
          </a:xfrm>
          <a:prstGeom prst="rect"/>
          <a:noFill/>
        </p:spPr>
        <p:txBody>
          <a:bodyPr wrap="square">
            <a:spAutoFit/>
          </a:bodyPr>
          <a:p>
            <a:pPr indent="-285750" marL="285750">
              <a:buFont typeface="Wingdings" panose="05000000000000000000" pitchFamily="2" charset="2"/>
              <a:buChar char="n"/>
            </a:pPr>
            <a:r>
              <a:rPr altLang="zh-CN" b="1" dirty="0" sz="2000" lang="en-US"/>
              <a:t>Pseudo-label Data Learning</a:t>
            </a:r>
            <a:r>
              <a:rPr altLang="zh-CN" dirty="0" sz="2000" lang="en-US"/>
              <a:t>: </a:t>
            </a:r>
            <a:r>
              <a:rPr altLang="en-US" dirty="0" lang="zh-CN"/>
              <a:t>通过 </a:t>
            </a:r>
            <a:r>
              <a:rPr altLang="en-US" b="1" dirty="0" lang="zh-CN">
                <a:solidFill>
                  <a:schemeClr val="accent1"/>
                </a:solidFill>
              </a:rPr>
              <a:t>强增强</a:t>
            </a:r>
            <a:r>
              <a:rPr altLang="en-US" dirty="0" lang="zh-CN"/>
              <a:t> </a:t>
            </a:r>
            <a:r>
              <a:rPr altLang="en-US" b="1" dirty="0" lang="zh-CN"/>
              <a:t>使得两个模型能够更全面地学习</a:t>
            </a:r>
            <a:r>
              <a:rPr altLang="zh-CN" dirty="0" lang="en-US"/>
              <a:t>[1] </a:t>
            </a:r>
            <a:endParaRPr altLang="en-US" dirty="0" i="0" lang="zh-CN">
              <a:effectLst/>
              <a:latin typeface="PingFangSC-Regular"/>
            </a:endParaRPr>
          </a:p>
        </p:txBody>
      </p:sp>
      <p:sp>
        <p:nvSpPr>
          <p:cNvPr id="1048878" name="文本框 12"/>
          <p:cNvSpPr txBox="1"/>
          <p:nvPr/>
        </p:nvSpPr>
        <p:spPr>
          <a:xfrm>
            <a:off x="4538655" y="1441625"/>
            <a:ext cx="731361" cy="338554"/>
          </a:xfrm>
          <a:prstGeom prst="rect"/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p>
            <a:endParaRPr altLang="en-US" dirty="0" sz="1600" i="0" lang="zh-CN">
              <a:effectLst/>
              <a:latin typeface="PingFangSC-Regular"/>
            </a:endParaRPr>
          </a:p>
        </p:txBody>
      </p:sp>
      <p:pic>
        <p:nvPicPr>
          <p:cNvPr id="2097210" name="图片 11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4680398" y="2163674"/>
            <a:ext cx="3716138" cy="1281427"/>
          </a:xfrm>
          <a:prstGeom prst="rect"/>
        </p:spPr>
      </p:pic>
      <p:sp>
        <p:nvSpPr>
          <p:cNvPr id="1048879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A5E12F-523A-4D75-95A2-779F57F5D9E2}" type="slidenum">
              <a:rPr altLang="en-US" lang="zh-CN" smtClean="0"/>
              <a:t>24</a:t>
            </a:fld>
            <a:endParaRPr altLang="en-US" lang="zh-CN"/>
          </a:p>
        </p:txBody>
      </p:sp>
      <p:sp>
        <p:nvSpPr>
          <p:cNvPr id="1048880" name="文本框 3"/>
          <p:cNvSpPr txBox="1"/>
          <p:nvPr/>
        </p:nvSpPr>
        <p:spPr>
          <a:xfrm>
            <a:off x="428281" y="199434"/>
            <a:ext cx="3259295" cy="561339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00000"/>
              </a:lnSpc>
            </a:pPr>
            <a:r>
              <a:rPr altLang="en-US" b="1" dirty="0" sz="2800" lang="zh-CN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方法建模</a:t>
            </a:r>
          </a:p>
        </p:txBody>
      </p:sp>
      <p:sp>
        <p:nvSpPr>
          <p:cNvPr id="1048881" name="object 25"/>
          <p:cNvSpPr txBox="1"/>
          <p:nvPr/>
        </p:nvSpPr>
        <p:spPr>
          <a:xfrm>
            <a:off x="875262" y="911488"/>
            <a:ext cx="7484224" cy="482600"/>
          </a:xfrm>
          <a:prstGeom prst="rect"/>
        </p:spPr>
        <p:txBody>
          <a:bodyPr bIns="0" lIns="0" rIns="0" rtlCol="0" tIns="12700" vert="horz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b="1" dirty="0" sz="28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Training</a:t>
            </a:r>
          </a:p>
        </p:txBody>
      </p:sp>
      <p:grpSp>
        <p:nvGrpSpPr>
          <p:cNvPr id="159" name="object 21"/>
          <p:cNvGrpSpPr/>
          <p:nvPr/>
        </p:nvGrpSpPr>
        <p:grpSpPr>
          <a:xfrm>
            <a:off x="455246" y="996894"/>
            <a:ext cx="374904" cy="381000"/>
            <a:chOff x="569976" y="1121663"/>
            <a:chExt cx="374904" cy="381000"/>
          </a:xfrm>
        </p:grpSpPr>
        <p:pic>
          <p:nvPicPr>
            <p:cNvPr id="2097211" name="object 22"/>
            <p:cNvPicPr>
              <a:picLocks/>
            </p:cNvPicPr>
            <p:nvPr/>
          </p:nvPicPr>
          <p:blipFill>
            <a:blip xmlns:r="http://schemas.openxmlformats.org/officeDocument/2006/relationships" r:embed="rId3" cstate="print"/>
            <a:stretch>
              <a:fillRect/>
            </a:stretch>
          </p:blipFill>
          <p:spPr>
            <a:xfrm>
              <a:off x="569976" y="1121663"/>
              <a:ext cx="374904" cy="381000"/>
            </a:xfrm>
            <a:prstGeom prst="rect"/>
          </p:spPr>
        </p:pic>
        <p:sp>
          <p:nvSpPr>
            <p:cNvPr id="1048882" name="object 23"/>
            <p:cNvSpPr/>
            <p:nvPr/>
          </p:nvSpPr>
          <p:spPr>
            <a:xfrm>
              <a:off x="621032" y="1136149"/>
              <a:ext cx="272415" cy="276225"/>
            </a:xfrm>
            <a:custGeom>
              <a:avLst/>
              <a:ahLst/>
              <a:rect l="l" t="t" r="r" b="b"/>
              <a:pathLst>
                <a:path w="272415" h="276225">
                  <a:moveTo>
                    <a:pt x="266096" y="0"/>
                  </a:moveTo>
                  <a:lnTo>
                    <a:pt x="6141" y="0"/>
                  </a:lnTo>
                  <a:lnTo>
                    <a:pt x="0" y="6141"/>
                  </a:lnTo>
                  <a:lnTo>
                    <a:pt x="0" y="269934"/>
                  </a:lnTo>
                  <a:lnTo>
                    <a:pt x="6141" y="276076"/>
                  </a:lnTo>
                  <a:lnTo>
                    <a:pt x="266096" y="276076"/>
                  </a:lnTo>
                  <a:lnTo>
                    <a:pt x="272237" y="269934"/>
                  </a:lnTo>
                  <a:lnTo>
                    <a:pt x="272237" y="13718"/>
                  </a:lnTo>
                  <a:lnTo>
                    <a:pt x="272237" y="6141"/>
                  </a:lnTo>
                  <a:lnTo>
                    <a:pt x="26609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bIns="0" lIns="0" rIns="0" rtlCol="0" tIns="0" wrap="square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1048883" name="文本框 13"/>
          <p:cNvSpPr txBox="1"/>
          <p:nvPr/>
        </p:nvSpPr>
        <p:spPr>
          <a:xfrm>
            <a:off x="672500" y="3653552"/>
            <a:ext cx="8084633" cy="400110"/>
          </a:xfrm>
          <a:prstGeom prst="rect"/>
          <a:noFill/>
        </p:spPr>
        <p:txBody>
          <a:bodyPr wrap="square">
            <a:spAutoFit/>
          </a:bodyPr>
          <a:p>
            <a:pPr indent="-285750" marL="285750">
              <a:buFont typeface="Wingdings" panose="05000000000000000000" pitchFamily="2" charset="2"/>
              <a:buChar char="n"/>
            </a:pPr>
            <a:r>
              <a:rPr altLang="zh-CN" b="1" dirty="0" sz="2000" lang="en-US"/>
              <a:t>Labeled Data Learning</a:t>
            </a:r>
            <a:r>
              <a:rPr altLang="zh-CN" dirty="0" sz="2000" lang="en-US"/>
              <a:t>:</a:t>
            </a:r>
            <a:endParaRPr altLang="en-US" dirty="0" lang="zh-CN"/>
          </a:p>
        </p:txBody>
      </p:sp>
      <p:sp>
        <p:nvSpPr>
          <p:cNvPr id="1048884" name="文本框 17"/>
          <p:cNvSpPr txBox="1"/>
          <p:nvPr/>
        </p:nvSpPr>
        <p:spPr>
          <a:xfrm>
            <a:off x="7306774" y="2129106"/>
            <a:ext cx="525234" cy="1310639"/>
          </a:xfrm>
          <a:prstGeom prst="rect"/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p>
            <a:endParaRPr altLang="zh-CN" dirty="0" lang="en-US"/>
          </a:p>
          <a:p>
            <a:endParaRPr altLang="zh-CN" dirty="0" lang="en-US"/>
          </a:p>
          <a:p>
            <a:endParaRPr altLang="zh-CN" dirty="0" lang="en-US"/>
          </a:p>
          <a:p>
            <a:endParaRPr altLang="zh-CN" dirty="0" lang="en-US"/>
          </a:p>
        </p:txBody>
      </p:sp>
      <p:sp>
        <p:nvSpPr>
          <p:cNvPr id="1048885" name="文本框 19"/>
          <p:cNvSpPr txBox="1"/>
          <p:nvPr/>
        </p:nvSpPr>
        <p:spPr>
          <a:xfrm>
            <a:off x="747084" y="2238724"/>
            <a:ext cx="3716138" cy="624840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1600" lang="en-US"/>
              <a:t>Global model</a:t>
            </a:r>
            <a:r>
              <a:rPr altLang="en-US" dirty="0" sz="1600" lang="zh-CN"/>
              <a:t>在</a:t>
            </a:r>
            <a:r>
              <a:rPr altLang="zh-CN" dirty="0" sz="1600" lang="en-US"/>
              <a:t>local</a:t>
            </a:r>
            <a:r>
              <a:rPr altLang="en-US" dirty="0" sz="1600" lang="zh-CN"/>
              <a:t>伪标签数据上的损失</a:t>
            </a:r>
          </a:p>
        </p:txBody>
      </p:sp>
      <p:sp>
        <p:nvSpPr>
          <p:cNvPr id="1048886" name="文本框 20"/>
          <p:cNvSpPr txBox="1"/>
          <p:nvPr/>
        </p:nvSpPr>
        <p:spPr>
          <a:xfrm>
            <a:off x="767340" y="2865723"/>
            <a:ext cx="3715555" cy="624839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1600" lang="en-US"/>
              <a:t>Local model</a:t>
            </a:r>
            <a:r>
              <a:rPr altLang="en-US" dirty="0" sz="1600" lang="zh-CN"/>
              <a:t>在</a:t>
            </a:r>
            <a:r>
              <a:rPr altLang="zh-CN" dirty="0" sz="1600" lang="en-US"/>
              <a:t>global</a:t>
            </a:r>
            <a:r>
              <a:rPr altLang="en-US" dirty="0" sz="1600" lang="zh-CN"/>
              <a:t>伪标签数据上的损失</a:t>
            </a:r>
          </a:p>
        </p:txBody>
      </p:sp>
      <p:sp>
        <p:nvSpPr>
          <p:cNvPr id="1048887" name="箭头: 右 21"/>
          <p:cNvSpPr/>
          <p:nvPr/>
        </p:nvSpPr>
        <p:spPr>
          <a:xfrm>
            <a:off x="4403682" y="2350372"/>
            <a:ext cx="221001" cy="117936"/>
          </a:xfrm>
          <a:prstGeom prst="rightArrow"/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888" name="文本框 22"/>
          <p:cNvSpPr txBox="1"/>
          <p:nvPr/>
        </p:nvSpPr>
        <p:spPr>
          <a:xfrm>
            <a:off x="4680398" y="2207946"/>
            <a:ext cx="443942" cy="396240"/>
          </a:xfrm>
          <a:prstGeom prst="rect"/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p>
            <a:endParaRPr altLang="en-US" dirty="0" i="0" lang="zh-CN">
              <a:effectLst/>
              <a:latin typeface="PingFangSC-Regular"/>
            </a:endParaRPr>
          </a:p>
        </p:txBody>
      </p:sp>
      <p:sp>
        <p:nvSpPr>
          <p:cNvPr id="1048889" name="文本框 32"/>
          <p:cNvSpPr txBox="1"/>
          <p:nvPr/>
        </p:nvSpPr>
        <p:spPr>
          <a:xfrm>
            <a:off x="4679177" y="2858759"/>
            <a:ext cx="443942" cy="396240"/>
          </a:xfrm>
          <a:prstGeom prst="rect"/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p>
            <a:endParaRPr altLang="en-US" dirty="0" i="0" lang="zh-CN">
              <a:effectLst/>
              <a:latin typeface="PingFangSC-Regular"/>
            </a:endParaRPr>
          </a:p>
        </p:txBody>
      </p:sp>
      <p:sp>
        <p:nvSpPr>
          <p:cNvPr id="1048890" name="箭头: 右 38"/>
          <p:cNvSpPr/>
          <p:nvPr/>
        </p:nvSpPr>
        <p:spPr>
          <a:xfrm>
            <a:off x="4403682" y="2976032"/>
            <a:ext cx="221001" cy="117936"/>
          </a:xfrm>
          <a:prstGeom prst="rightArrow"/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pic>
        <p:nvPicPr>
          <p:cNvPr id="2097212" name="图片 40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867262" y="4966763"/>
            <a:ext cx="3515710" cy="643516"/>
          </a:xfrm>
          <a:prstGeom prst="rect"/>
        </p:spPr>
      </p:pic>
      <p:sp>
        <p:nvSpPr>
          <p:cNvPr id="1048891" name="页脚占位符 2"/>
          <p:cNvSpPr txBox="1"/>
          <p:nvPr/>
        </p:nvSpPr>
        <p:spPr>
          <a:xfrm>
            <a:off x="183008" y="6356351"/>
            <a:ext cx="8730404" cy="415806"/>
          </a:xfrm>
          <a:prstGeom prst="rect"/>
        </p:spPr>
        <p:txBody>
          <a:bodyPr anchor="t" bIns="45720" lIns="91440" rIns="91440" rtlCol="0" tIns="45720" vert="horz"/>
          <a:lstStyle>
            <a:defPPr>
              <a:defRPr lang="en-US"/>
            </a:defPPr>
            <a:lvl1pPr algn="ctr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altLang="zh-CN" dirty="0" sz="1100" lang="en-US"/>
              <a:t>[1] </a:t>
            </a:r>
            <a:r>
              <a:rPr altLang="zh-CN" dirty="0" sz="1100" lang="en-US" err="1"/>
              <a:t>Cubuk</a:t>
            </a:r>
            <a:r>
              <a:rPr altLang="zh-CN" dirty="0" sz="1100" lang="en-US"/>
              <a:t> E D, et al. </a:t>
            </a:r>
            <a:r>
              <a:rPr altLang="zh-CN" b="1" dirty="0" sz="1100" i="1" lang="en-US" err="1">
                <a:solidFill>
                  <a:srgbClr val="02409A"/>
                </a:solidFill>
              </a:rPr>
              <a:t>Randaugment</a:t>
            </a:r>
            <a:r>
              <a:rPr altLang="zh-CN" b="1" dirty="0" sz="1100" i="1" lang="en-US">
                <a:solidFill>
                  <a:srgbClr val="02409A"/>
                </a:solidFill>
              </a:rPr>
              <a:t>: Practical automated data augmentation with a reduced search space</a:t>
            </a:r>
            <a:r>
              <a:rPr altLang="zh-CN" dirty="0" sz="1100" lang="en-US"/>
              <a:t>[C]. 2020.</a:t>
            </a:r>
          </a:p>
        </p:txBody>
      </p:sp>
      <p:sp>
        <p:nvSpPr>
          <p:cNvPr id="1048892" name="文本框 46"/>
          <p:cNvSpPr txBox="1"/>
          <p:nvPr/>
        </p:nvSpPr>
        <p:spPr>
          <a:xfrm>
            <a:off x="808437" y="4430697"/>
            <a:ext cx="3640899" cy="701039"/>
          </a:xfrm>
          <a:prstGeom prst="rect"/>
          <a:noFill/>
        </p:spPr>
        <p:txBody>
          <a:bodyPr wrap="square">
            <a:spAutoFit/>
          </a:bodyPr>
          <a:p>
            <a:pPr indent="-285750" marL="285750">
              <a:buFont typeface="Wingdings" panose="05000000000000000000" pitchFamily="2" charset="2"/>
              <a:buChar char="ü"/>
            </a:pPr>
            <a:r>
              <a:rPr altLang="en-US" b="1" dirty="0" lang="zh-CN">
                <a:solidFill>
                  <a:schemeClr val="accent2"/>
                </a:solidFill>
              </a:rPr>
              <a:t>弱增强 </a:t>
            </a:r>
            <a:r>
              <a:rPr altLang="en-US" b="1" dirty="0" lang="zh-CN"/>
              <a:t>帮助</a:t>
            </a:r>
            <a:r>
              <a:rPr altLang="zh-CN" b="1" dirty="0" lang="en-US"/>
              <a:t>local model</a:t>
            </a:r>
            <a:r>
              <a:rPr altLang="en-US" b="1" dirty="0" lang="zh-CN"/>
              <a:t>学习更好地本地知识</a:t>
            </a:r>
          </a:p>
        </p:txBody>
      </p:sp>
      <p:sp>
        <p:nvSpPr>
          <p:cNvPr id="1048893" name="文本框 48"/>
          <p:cNvSpPr txBox="1"/>
          <p:nvPr/>
        </p:nvSpPr>
        <p:spPr>
          <a:xfrm>
            <a:off x="4901148" y="4397569"/>
            <a:ext cx="3640899" cy="701040"/>
          </a:xfrm>
          <a:prstGeom prst="rect"/>
          <a:noFill/>
        </p:spPr>
        <p:txBody>
          <a:bodyPr wrap="square">
            <a:spAutoFit/>
          </a:bodyPr>
          <a:p>
            <a:pPr indent="-285750" marL="285750">
              <a:buFont typeface="Wingdings" panose="05000000000000000000" pitchFamily="2" charset="2"/>
              <a:buChar char="ü"/>
            </a:pPr>
            <a:r>
              <a:rPr altLang="en-US" b="1" dirty="0" lang="zh-CN">
                <a:solidFill>
                  <a:schemeClr val="accent1"/>
                </a:solidFill>
              </a:rPr>
              <a:t>强增强 </a:t>
            </a:r>
            <a:r>
              <a:rPr altLang="en-US" b="1" dirty="0" lang="zh-CN"/>
              <a:t>帮助</a:t>
            </a:r>
            <a:r>
              <a:rPr altLang="zh-CN" b="1" dirty="0" lang="en-US"/>
              <a:t>global model</a:t>
            </a:r>
            <a:r>
              <a:rPr altLang="en-US" b="1" dirty="0" lang="zh-CN"/>
              <a:t>学习更好地一般知识</a:t>
            </a:r>
          </a:p>
        </p:txBody>
      </p:sp>
      <p:sp>
        <p:nvSpPr>
          <p:cNvPr id="1048894" name="文本框 59"/>
          <p:cNvSpPr txBox="1"/>
          <p:nvPr/>
        </p:nvSpPr>
        <p:spPr>
          <a:xfrm>
            <a:off x="3149335" y="4988638"/>
            <a:ext cx="625354" cy="497840"/>
          </a:xfrm>
          <a:prstGeom prst="rect"/>
          <a:noFill/>
          <a:ln w="28575">
            <a:solidFill>
              <a:schemeClr val="accent2"/>
            </a:solidFill>
          </a:ln>
        </p:spPr>
        <p:txBody>
          <a:bodyPr wrap="square">
            <a:spAutoFit/>
          </a:bodyPr>
          <a:p>
            <a:endParaRPr altLang="en-US" dirty="0" sz="2400" i="0" lang="zh-CN">
              <a:effectLst/>
              <a:latin typeface="PingFangSC-Regular"/>
            </a:endParaRPr>
          </a:p>
        </p:txBody>
      </p:sp>
      <p:sp>
        <p:nvSpPr>
          <p:cNvPr id="1048895" name="文本框 60"/>
          <p:cNvSpPr txBox="1"/>
          <p:nvPr/>
        </p:nvSpPr>
        <p:spPr>
          <a:xfrm>
            <a:off x="7306774" y="4988638"/>
            <a:ext cx="699802" cy="497840"/>
          </a:xfrm>
          <a:prstGeom prst="rect"/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p>
            <a:endParaRPr altLang="en-US" dirty="0" sz="2400" i="0" lang="zh-CN">
              <a:solidFill>
                <a:schemeClr val="accent1"/>
              </a:solidFill>
              <a:effectLst/>
              <a:latin typeface="PingFangSC-Regular"/>
            </a:endParaRPr>
          </a:p>
        </p:txBody>
      </p:sp>
      <p:sp>
        <p:nvSpPr>
          <p:cNvPr id="1048896" name="文本框 62"/>
          <p:cNvSpPr txBox="1"/>
          <p:nvPr/>
        </p:nvSpPr>
        <p:spPr>
          <a:xfrm>
            <a:off x="826083" y="5024568"/>
            <a:ext cx="443942" cy="396240"/>
          </a:xfrm>
          <a:prstGeom prst="rect"/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p>
            <a:endParaRPr altLang="en-US" dirty="0" i="0" lang="zh-CN">
              <a:effectLst/>
              <a:latin typeface="PingFangSC-Regular"/>
            </a:endParaRPr>
          </a:p>
        </p:txBody>
      </p:sp>
      <p:sp>
        <p:nvSpPr>
          <p:cNvPr id="1048897" name="文本框 63"/>
          <p:cNvSpPr txBox="1"/>
          <p:nvPr/>
        </p:nvSpPr>
        <p:spPr>
          <a:xfrm>
            <a:off x="4901147" y="5043900"/>
            <a:ext cx="402763" cy="396239"/>
          </a:xfrm>
          <a:prstGeom prst="rect"/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p>
            <a:endParaRPr altLang="en-US" dirty="0" i="0" lang="zh-CN">
              <a:effectLst/>
              <a:latin typeface="PingFangSC-Regula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A5E12F-523A-4D75-95A2-779F57F5D9E2}" type="slidenum">
              <a:rPr altLang="en-US" lang="zh-CN" smtClean="0"/>
              <a:t>25</a:t>
            </a:fld>
            <a:endParaRPr altLang="en-US" lang="zh-CN"/>
          </a:p>
        </p:txBody>
      </p:sp>
      <p:sp>
        <p:nvSpPr>
          <p:cNvPr id="1048902" name="文本框 47"/>
          <p:cNvSpPr txBox="1"/>
          <p:nvPr/>
        </p:nvSpPr>
        <p:spPr>
          <a:xfrm>
            <a:off x="428281" y="199434"/>
            <a:ext cx="3259295" cy="561339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00000"/>
              </a:lnSpc>
            </a:pPr>
            <a:r>
              <a:rPr altLang="en-US" b="1" sz="2800" lang="zh-CN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提纲</a:t>
            </a:r>
          </a:p>
        </p:txBody>
      </p:sp>
      <p:grpSp>
        <p:nvGrpSpPr>
          <p:cNvPr id="163" name="组合 6"/>
          <p:cNvGrpSpPr/>
          <p:nvPr/>
        </p:nvGrpSpPr>
        <p:grpSpPr>
          <a:xfrm>
            <a:off x="2122163" y="2348556"/>
            <a:ext cx="5644449" cy="2233913"/>
            <a:chOff x="1549246" y="2331574"/>
            <a:chExt cx="5644449" cy="2233913"/>
          </a:xfrm>
        </p:grpSpPr>
        <p:grpSp>
          <p:nvGrpSpPr>
            <p:cNvPr id="164" name="组合 25"/>
            <p:cNvGrpSpPr/>
            <p:nvPr/>
          </p:nvGrpSpPr>
          <p:grpSpPr>
            <a:xfrm>
              <a:off x="1549246" y="3167389"/>
              <a:ext cx="2520169" cy="561339"/>
              <a:chOff x="1104898" y="1549242"/>
              <a:chExt cx="2520169" cy="561339"/>
            </a:xfrm>
          </p:grpSpPr>
          <p:sp>
            <p:nvSpPr>
              <p:cNvPr id="1048903" name="文本框 26"/>
              <p:cNvSpPr txBox="1"/>
              <p:nvPr/>
            </p:nvSpPr>
            <p:spPr>
              <a:xfrm>
                <a:off x="1463656" y="1549242"/>
                <a:ext cx="2161411" cy="561339"/>
              </a:xfrm>
              <a:prstGeom prst="rect"/>
              <a:noFill/>
            </p:spPr>
            <p:txBody>
              <a:bodyPr rtlCol="0" wrap="square">
                <a:spAutoFit/>
              </a:bodyPr>
              <a:p>
                <a:r>
                  <a:rPr altLang="en-US" b="1" sz="2800" lang="zh-CN" spc="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实验</a:t>
                </a:r>
                <a:r>
                  <a:rPr altLang="zh-CN" b="1" sz="2800" lang="en-US" spc="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altLang="en-US" b="1" sz="2800" lang="zh-CN" spc="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</a:t>
                </a:r>
              </a:p>
            </p:txBody>
          </p:sp>
          <p:grpSp>
            <p:nvGrpSpPr>
              <p:cNvPr id="165" name="Google Shape;1483;p78"/>
              <p:cNvGrpSpPr/>
              <p:nvPr/>
            </p:nvGrpSpPr>
            <p:grpSpPr>
              <a:xfrm>
                <a:off x="1104898" y="1661974"/>
                <a:ext cx="206582" cy="297757"/>
                <a:chOff x="5083925" y="2066350"/>
                <a:chExt cx="28825" cy="41550"/>
              </a:xfrm>
            </p:grpSpPr>
            <p:sp>
              <p:nvSpPr>
                <p:cNvPr id="1048904" name="Google Shape;1484;p78"/>
                <p:cNvSpPr/>
                <p:nvPr/>
              </p:nvSpPr>
              <p:spPr>
                <a:xfrm>
                  <a:off x="5084050" y="2066350"/>
                  <a:ext cx="28700" cy="41550"/>
                </a:xfrm>
                <a:custGeom>
                  <a:avLst/>
                  <a:ahLst/>
                  <a:rect l="l" t="t" r="r" b="b"/>
                  <a:pathLst>
                    <a:path w="1148" h="1662" extrusionOk="0">
                      <a:moveTo>
                        <a:pt x="52" y="1"/>
                      </a:moveTo>
                      <a:cubicBezTo>
                        <a:pt x="27" y="1"/>
                        <a:pt x="0" y="24"/>
                        <a:pt x="0" y="56"/>
                      </a:cubicBezTo>
                      <a:lnTo>
                        <a:pt x="0" y="200"/>
                      </a:lnTo>
                      <a:cubicBezTo>
                        <a:pt x="0" y="243"/>
                        <a:pt x="22" y="279"/>
                        <a:pt x="51" y="308"/>
                      </a:cubicBezTo>
                      <a:lnTo>
                        <a:pt x="700" y="791"/>
                      </a:lnTo>
                      <a:cubicBezTo>
                        <a:pt x="729" y="813"/>
                        <a:pt x="729" y="849"/>
                        <a:pt x="700" y="871"/>
                      </a:cubicBezTo>
                      <a:lnTo>
                        <a:pt x="51" y="1354"/>
                      </a:lnTo>
                      <a:cubicBezTo>
                        <a:pt x="22" y="1383"/>
                        <a:pt x="0" y="1419"/>
                        <a:pt x="0" y="1462"/>
                      </a:cubicBezTo>
                      <a:lnTo>
                        <a:pt x="0" y="1613"/>
                      </a:lnTo>
                      <a:cubicBezTo>
                        <a:pt x="0" y="1639"/>
                        <a:pt x="26" y="1661"/>
                        <a:pt x="51" y="1661"/>
                      </a:cubicBezTo>
                      <a:cubicBezTo>
                        <a:pt x="61" y="1661"/>
                        <a:pt x="71" y="1658"/>
                        <a:pt x="80" y="1649"/>
                      </a:cubicBezTo>
                      <a:lnTo>
                        <a:pt x="1111" y="878"/>
                      </a:lnTo>
                      <a:cubicBezTo>
                        <a:pt x="1147" y="856"/>
                        <a:pt x="1147" y="806"/>
                        <a:pt x="1111" y="784"/>
                      </a:cubicBezTo>
                      <a:lnTo>
                        <a:pt x="80" y="12"/>
                      </a:lnTo>
                      <a:cubicBezTo>
                        <a:pt x="72" y="4"/>
                        <a:pt x="62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02409A"/>
                </a:solidFill>
                <a:ln>
                  <a:noFill/>
                </a:ln>
              </p:spPr>
              <p:txBody>
                <a:bodyPr anchor="ctr" anchorCtr="0" bIns="91425" lIns="91425" rIns="91425" spcFirstLastPara="1" tIns="91425" wrap="square">
                  <a:noAutofit/>
                </a:bodyPr>
                <a:p>
                  <a:pPr algn="l" indent="0" lvl="0" marL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48905" name="Google Shape;1485;p78"/>
                <p:cNvSpPr/>
                <p:nvPr/>
              </p:nvSpPr>
              <p:spPr>
                <a:xfrm>
                  <a:off x="5083925" y="2081325"/>
                  <a:ext cx="8800" cy="11600"/>
                </a:xfrm>
                <a:custGeom>
                  <a:avLst/>
                  <a:ahLst/>
                  <a:rect l="l" t="t" r="r" b="b"/>
                  <a:pathLst>
                    <a:path w="352" h="464" extrusionOk="0">
                      <a:moveTo>
                        <a:pt x="53" y="0"/>
                      </a:moveTo>
                      <a:cubicBezTo>
                        <a:pt x="25" y="0"/>
                        <a:pt x="0" y="24"/>
                        <a:pt x="5" y="55"/>
                      </a:cubicBezTo>
                      <a:lnTo>
                        <a:pt x="5" y="416"/>
                      </a:lnTo>
                      <a:cubicBezTo>
                        <a:pt x="5" y="442"/>
                        <a:pt x="31" y="464"/>
                        <a:pt x="56" y="464"/>
                      </a:cubicBezTo>
                      <a:cubicBezTo>
                        <a:pt x="66" y="464"/>
                        <a:pt x="76" y="460"/>
                        <a:pt x="85" y="452"/>
                      </a:cubicBezTo>
                      <a:lnTo>
                        <a:pt x="323" y="279"/>
                      </a:lnTo>
                      <a:cubicBezTo>
                        <a:pt x="352" y="257"/>
                        <a:pt x="352" y="207"/>
                        <a:pt x="323" y="185"/>
                      </a:cubicBezTo>
                      <a:lnTo>
                        <a:pt x="85" y="12"/>
                      </a:lnTo>
                      <a:cubicBezTo>
                        <a:pt x="75" y="4"/>
                        <a:pt x="63" y="0"/>
                        <a:pt x="53" y="0"/>
                      </a:cubicBez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</p:spPr>
              <p:txBody>
                <a:bodyPr anchor="ctr" anchorCtr="0" bIns="91425" lIns="91425" rIns="91425" spcFirstLastPara="1" tIns="91425" wrap="square">
                  <a:noAutofit/>
                </a:bodyPr>
                <a:p>
                  <a:pPr algn="l" indent="0" lvl="0" marL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1048906" name="文本框 31"/>
            <p:cNvSpPr txBox="1"/>
            <p:nvPr/>
          </p:nvSpPr>
          <p:spPr>
            <a:xfrm>
              <a:off x="4426210" y="3982934"/>
              <a:ext cx="2767485" cy="497839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altLang="en-US" b="1" dirty="0" sz="2400" lang="zh-CN" spc="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总结思考</a:t>
              </a:r>
              <a:endParaRPr altLang="zh-CN" b="1" dirty="0" sz="2400" lang="en-US" spc="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907" name="文本框 32"/>
            <p:cNvSpPr txBox="1"/>
            <p:nvPr/>
          </p:nvSpPr>
          <p:spPr>
            <a:xfrm>
              <a:off x="4426210" y="2379437"/>
              <a:ext cx="2362368" cy="497839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altLang="en-US" b="1" dirty="0" sz="2400" lang="zh-CN" spc="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实验设置</a:t>
              </a:r>
              <a:endParaRPr altLang="zh-CN" b="1" dirty="0" sz="2400" lang="en-US" spc="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37" name="直接连接符 4"/>
            <p:cNvCxnSpPr>
              <a:cxnSpLocks/>
            </p:cNvCxnSpPr>
            <p:nvPr/>
          </p:nvCxnSpPr>
          <p:spPr>
            <a:xfrm>
              <a:off x="3999083" y="2331574"/>
              <a:ext cx="0" cy="2233913"/>
            </a:xfrm>
            <a:prstGeom prst="line"/>
            <a:ln w="19050"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908" name="文本框 1"/>
          <p:cNvSpPr txBox="1"/>
          <p:nvPr/>
        </p:nvSpPr>
        <p:spPr>
          <a:xfrm>
            <a:off x="4999127" y="3198167"/>
            <a:ext cx="2362368" cy="4978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400" lang="zh-CN" spc="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实验分析</a:t>
            </a:r>
            <a:endParaRPr altLang="zh-CN" b="1" dirty="0" sz="2400" lang="en-US" spc="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A5E12F-523A-4D75-95A2-779F57F5D9E2}" type="slidenum">
              <a:rPr altLang="en-US" lang="zh-CN" smtClean="0"/>
              <a:t>26</a:t>
            </a:fld>
            <a:endParaRPr altLang="en-US" lang="zh-CN"/>
          </a:p>
        </p:txBody>
      </p:sp>
      <p:sp>
        <p:nvSpPr>
          <p:cNvPr id="1048913" name="文本框 3"/>
          <p:cNvSpPr txBox="1"/>
          <p:nvPr/>
        </p:nvSpPr>
        <p:spPr>
          <a:xfrm>
            <a:off x="428281" y="199434"/>
            <a:ext cx="3259295" cy="561339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00000"/>
              </a:lnSpc>
            </a:pPr>
            <a:r>
              <a:rPr altLang="en-US" b="1" dirty="0" sz="2800" lang="zh-CN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实验分析</a:t>
            </a:r>
          </a:p>
        </p:txBody>
      </p:sp>
      <p:sp>
        <p:nvSpPr>
          <p:cNvPr id="1048914" name="文本框 16"/>
          <p:cNvSpPr txBox="1"/>
          <p:nvPr/>
        </p:nvSpPr>
        <p:spPr>
          <a:xfrm>
            <a:off x="527685" y="900277"/>
            <a:ext cx="1948149" cy="400110"/>
          </a:xfrm>
          <a:prstGeom prst="rect"/>
          <a:noFill/>
        </p:spPr>
        <p:txBody>
          <a:bodyPr wrap="square">
            <a:spAutoFit/>
          </a:bodyPr>
          <a:p>
            <a:pPr indent="-342900" marL="342900">
              <a:buFont typeface="Wingdings" panose="05000000000000000000" pitchFamily="2" charset="2"/>
              <a:buChar char="n"/>
            </a:pPr>
            <a:r>
              <a:rPr altLang="zh-CN" b="1" dirty="0" sz="2000" lang="en-US">
                <a:latin typeface="Calibri" panose="020F0502020204030204" pitchFamily="34" charset="0"/>
                <a:cs typeface="Calibri" panose="020F0502020204030204" pitchFamily="34" charset="0"/>
              </a:rPr>
              <a:t>Datasets</a:t>
            </a:r>
            <a:endParaRPr altLang="en-US" b="1" dirty="0" sz="2000" lang="zh-CN"/>
          </a:p>
        </p:txBody>
      </p:sp>
      <p:sp>
        <p:nvSpPr>
          <p:cNvPr id="1048915" name="文本框 19"/>
          <p:cNvSpPr txBox="1"/>
          <p:nvPr/>
        </p:nvSpPr>
        <p:spPr>
          <a:xfrm>
            <a:off x="643503" y="2863849"/>
            <a:ext cx="7856994" cy="3291840"/>
          </a:xfrm>
          <a:prstGeom prst="rect"/>
          <a:noFill/>
        </p:spPr>
        <p:txBody>
          <a:bodyPr wrap="square">
            <a:spAutoFit/>
          </a:bodyPr>
          <a:p>
            <a:pPr indent="-285750" marL="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altLang="zh-CN" baseline="0" b="1" dirty="0" sz="1800" i="0" lang="en-US" strike="noStrike" u="none">
                <a:latin typeface="+mj-lt"/>
              </a:rPr>
              <a:t>FedAvg-SL</a:t>
            </a:r>
            <a:r>
              <a:rPr altLang="en-US" baseline="0" dirty="0" sz="1800" i="0" lang="zh-CN" strike="noStrike" u="none">
                <a:latin typeface="+mj-lt"/>
              </a:rPr>
              <a:t>：</a:t>
            </a:r>
            <a:r>
              <a:rPr altLang="en-US" dirty="0" lang="zh-CN">
                <a:latin typeface="+mj-lt"/>
              </a:rPr>
              <a:t>所有数据都是有标记的</a:t>
            </a:r>
            <a:endParaRPr altLang="zh-CN" dirty="0" lang="en-US">
              <a:latin typeface="+mj-lt"/>
            </a:endParaRPr>
          </a:p>
          <a:p>
            <a:pPr indent="-285750" marL="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altLang="zh-CN" baseline="0" b="1" dirty="0" sz="1800" i="0" lang="en-US" err="1" strike="noStrike" u="none">
                <a:latin typeface="+mj-lt"/>
              </a:rPr>
              <a:t>FixMatch</a:t>
            </a:r>
            <a:r>
              <a:rPr altLang="en-US" baseline="0" dirty="0" sz="1800" i="0" lang="zh-CN" strike="noStrike" u="none">
                <a:latin typeface="+mj-lt"/>
              </a:rPr>
              <a:t>：使用有标记与无标记数据进行集中式训练</a:t>
            </a:r>
            <a:endParaRPr altLang="zh-CN" dirty="0" lang="en-US">
              <a:latin typeface="+mj-lt"/>
            </a:endParaRPr>
          </a:p>
          <a:p>
            <a:pPr indent="-285750" marL="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altLang="zh-CN" baseline="0" b="1" dirty="0" sz="1800" i="0" lang="en-US" strike="noStrike" u="none">
                <a:latin typeface="+mj-lt"/>
              </a:rPr>
              <a:t>FedAvg</a:t>
            </a:r>
            <a:r>
              <a:rPr altLang="en-US" baseline="0" dirty="0" sz="1800" i="0" lang="zh-CN" strike="noStrike" u="none">
                <a:latin typeface="+mj-lt"/>
              </a:rPr>
              <a:t>：仅使用有标记数据进行训练</a:t>
            </a:r>
            <a:endParaRPr altLang="zh-CN" dirty="0" lang="en-US">
              <a:latin typeface="+mj-lt"/>
            </a:endParaRPr>
          </a:p>
          <a:p>
            <a:pPr indent="-285750" marL="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altLang="zh-CN" baseline="0" b="1" dirty="0" sz="1800" i="0" lang="en-US" err="1" strike="noStrike" u="none">
                <a:latin typeface="+mj-lt"/>
              </a:rPr>
              <a:t>FixMatch</a:t>
            </a:r>
            <a:r>
              <a:rPr altLang="zh-CN" baseline="0" b="1" dirty="0" sz="1800" i="0" lang="en-US" strike="noStrike" u="none">
                <a:latin typeface="+mj-lt"/>
              </a:rPr>
              <a:t>-FedAvg</a:t>
            </a:r>
            <a:r>
              <a:rPr altLang="en-US" baseline="0" dirty="0" sz="1800" i="0" lang="zh-CN" strike="noStrike" u="none">
                <a:latin typeface="+mj-lt"/>
              </a:rPr>
              <a:t>：将</a:t>
            </a:r>
            <a:r>
              <a:rPr altLang="zh-CN" baseline="0" dirty="0" sz="1800" i="0" lang="en-US" err="1" strike="noStrike" u="none">
                <a:latin typeface="+mj-lt"/>
              </a:rPr>
              <a:t>FixMatch</a:t>
            </a:r>
            <a:r>
              <a:rPr altLang="en-US" baseline="0" dirty="0" sz="1800" i="0" lang="zh-CN" strike="noStrike" u="none">
                <a:latin typeface="+mj-lt"/>
              </a:rPr>
              <a:t>作为局部模型训练算法与</a:t>
            </a:r>
            <a:r>
              <a:rPr altLang="zh-CN" baseline="0" dirty="0" sz="1800" i="0" lang="en-US" strike="noStrike" u="none">
                <a:latin typeface="+mj-lt"/>
              </a:rPr>
              <a:t>FedAvg</a:t>
            </a:r>
            <a:r>
              <a:rPr altLang="en-US" baseline="0" dirty="0" sz="1800" i="0" lang="zh-CN" strike="noStrike" u="none">
                <a:latin typeface="+mj-lt"/>
              </a:rPr>
              <a:t>相结合</a:t>
            </a:r>
            <a:endParaRPr altLang="zh-CN" dirty="0" lang="en-US">
              <a:latin typeface="+mj-lt"/>
            </a:endParaRPr>
          </a:p>
          <a:p>
            <a:pPr indent="-285750" marL="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altLang="zh-CN" baseline="0" b="1" dirty="0" sz="1800" i="0" lang="en-US" strike="noStrike" u="none">
                <a:latin typeface="+mj-lt"/>
              </a:rPr>
              <a:t>FML</a:t>
            </a:r>
            <a:r>
              <a:rPr altLang="en-US" baseline="0" dirty="0" sz="1800" i="0" lang="zh-CN" strike="noStrike" u="none">
                <a:latin typeface="+mj-lt"/>
              </a:rPr>
              <a:t>：局部模型和全局模型使用交叉熵和互知识蒸馏</a:t>
            </a:r>
            <a:endParaRPr altLang="zh-CN" dirty="0" lang="en-US">
              <a:latin typeface="+mj-lt"/>
            </a:endParaRPr>
          </a:p>
          <a:p>
            <a:pPr indent="-285750" marL="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altLang="zh-CN" baseline="0" b="1" dirty="0" sz="1800" i="0" lang="en-US" err="1" strike="noStrike" u="none">
                <a:latin typeface="+mj-lt"/>
              </a:rPr>
              <a:t>FedMatch</a:t>
            </a:r>
            <a:r>
              <a:rPr altLang="zh-CN" baseline="0" b="1" dirty="0" sz="1800" i="0" lang="en-US" strike="noStrike" u="none">
                <a:latin typeface="+mj-lt"/>
              </a:rPr>
              <a:t> &amp; </a:t>
            </a:r>
            <a:r>
              <a:rPr altLang="zh-CN" b="1" dirty="0" lang="en-US" err="1">
                <a:latin typeface="+mj-lt"/>
              </a:rPr>
              <a:t>S</a:t>
            </a:r>
            <a:r>
              <a:rPr altLang="zh-CN" baseline="0" b="1" dirty="0" sz="1800" i="0" lang="en-US" err="1" strike="noStrike" u="none">
                <a:latin typeface="+mj-lt"/>
              </a:rPr>
              <a:t>emiFed</a:t>
            </a:r>
            <a:r>
              <a:rPr altLang="en-US" baseline="0" dirty="0" sz="1800" i="0" lang="zh-CN" strike="noStrike" u="none">
                <a:latin typeface="+mj-lt"/>
              </a:rPr>
              <a:t>：利用其他客户的模型来帮助伪标记</a:t>
            </a:r>
            <a:endParaRPr altLang="zh-CN" dirty="0" lang="en-US">
              <a:latin typeface="+mj-lt"/>
            </a:endParaRPr>
          </a:p>
          <a:p>
            <a:pPr indent="-285750" marL="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altLang="zh-CN" b="1" dirty="0" lang="en-US" err="1">
                <a:latin typeface="+mj-lt"/>
              </a:rPr>
              <a:t>FedRGD</a:t>
            </a:r>
            <a:r>
              <a:rPr altLang="en-US" dirty="0" lang="zh-CN">
                <a:latin typeface="+mj-lt"/>
              </a:rPr>
              <a:t>：</a:t>
            </a:r>
            <a:r>
              <a:rPr altLang="en-US" b="0" dirty="0" i="0" lang="zh-CN">
                <a:solidFill>
                  <a:srgbClr val="1D2129"/>
                </a:solidFill>
                <a:effectLst/>
                <a:latin typeface="+mj-lt"/>
              </a:rPr>
              <a:t>利用组归一化和组聚合生成更鲁邦的全局模型</a:t>
            </a:r>
            <a:endParaRPr altLang="zh-CN" baseline="0" dirty="0" sz="1800" i="0" lang="en-US" strike="noStrike" u="none">
              <a:latin typeface="+mj-lt"/>
            </a:endParaRPr>
          </a:p>
        </p:txBody>
      </p:sp>
      <p:sp>
        <p:nvSpPr>
          <p:cNvPr id="1048916" name="文本框 20"/>
          <p:cNvSpPr txBox="1"/>
          <p:nvPr/>
        </p:nvSpPr>
        <p:spPr>
          <a:xfrm>
            <a:off x="527685" y="2321461"/>
            <a:ext cx="1779775" cy="400110"/>
          </a:xfrm>
          <a:prstGeom prst="rect"/>
          <a:noFill/>
        </p:spPr>
        <p:txBody>
          <a:bodyPr wrap="square">
            <a:spAutoFit/>
          </a:bodyPr>
          <a:p>
            <a:pPr indent="-342900" marL="342900">
              <a:buFont typeface="Wingdings" panose="05000000000000000000" pitchFamily="2" charset="2"/>
              <a:buChar char="n"/>
            </a:pPr>
            <a:r>
              <a:rPr altLang="zh-CN" b="1" dirty="0" sz="2000" lang="en-US"/>
              <a:t>Baselines</a:t>
            </a:r>
            <a:endParaRPr altLang="en-US" b="1" dirty="0" sz="2000" lang="zh-CN"/>
          </a:p>
        </p:txBody>
      </p:sp>
      <p:pic>
        <p:nvPicPr>
          <p:cNvPr id="2097213" name="图片 30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689141" y="1230176"/>
            <a:ext cx="5165407" cy="1208346"/>
          </a:xfrm>
          <a:prstGeom prst="rect"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0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A5E12F-523A-4D75-95A2-779F57F5D9E2}" type="slidenum">
              <a:rPr altLang="en-US" lang="zh-CN" smtClean="0"/>
              <a:t>27</a:t>
            </a:fld>
            <a:endParaRPr altLang="en-US" lang="zh-CN"/>
          </a:p>
        </p:txBody>
      </p:sp>
      <p:sp>
        <p:nvSpPr>
          <p:cNvPr id="1048921" name="文本框 3"/>
          <p:cNvSpPr txBox="1"/>
          <p:nvPr/>
        </p:nvSpPr>
        <p:spPr>
          <a:xfrm>
            <a:off x="428281" y="199434"/>
            <a:ext cx="3259295" cy="561339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00000"/>
              </a:lnSpc>
            </a:pPr>
            <a:r>
              <a:rPr altLang="en-US" b="1" dirty="0" sz="2800" lang="zh-CN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实验分析</a:t>
            </a:r>
          </a:p>
        </p:txBody>
      </p:sp>
      <p:sp>
        <p:nvSpPr>
          <p:cNvPr id="1048922" name="object 25"/>
          <p:cNvSpPr txBox="1"/>
          <p:nvPr/>
        </p:nvSpPr>
        <p:spPr>
          <a:xfrm>
            <a:off x="875262" y="944944"/>
            <a:ext cx="8012064" cy="825499"/>
          </a:xfrm>
          <a:prstGeom prst="rect"/>
        </p:spPr>
        <p:txBody>
          <a:bodyPr bIns="0" lIns="0" rIns="0" rtlCol="0" tIns="12700" vert="horz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altLang="zh-CN" b="1" dirty="0" sz="24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of different methods under different label ratios</a:t>
            </a:r>
            <a:endParaRPr altLang="zh-CN" b="1" dirty="0" sz="2000" lang="en-US">
              <a:solidFill>
                <a:srgbClr val="44546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2" name="object 21"/>
          <p:cNvGrpSpPr/>
          <p:nvPr/>
        </p:nvGrpSpPr>
        <p:grpSpPr>
          <a:xfrm>
            <a:off x="455246" y="996894"/>
            <a:ext cx="374904" cy="381000"/>
            <a:chOff x="569976" y="1121663"/>
            <a:chExt cx="374904" cy="381000"/>
          </a:xfrm>
        </p:grpSpPr>
        <p:pic>
          <p:nvPicPr>
            <p:cNvPr id="2097214" name="object 22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569976" y="1121663"/>
              <a:ext cx="374904" cy="381000"/>
            </a:xfrm>
            <a:prstGeom prst="rect"/>
          </p:spPr>
        </p:pic>
        <p:sp>
          <p:nvSpPr>
            <p:cNvPr id="1048923" name="object 23"/>
            <p:cNvSpPr/>
            <p:nvPr/>
          </p:nvSpPr>
          <p:spPr>
            <a:xfrm>
              <a:off x="621032" y="1136149"/>
              <a:ext cx="272415" cy="276225"/>
            </a:xfrm>
            <a:custGeom>
              <a:avLst/>
              <a:ahLst/>
              <a:rect l="l" t="t" r="r" b="b"/>
              <a:pathLst>
                <a:path w="272415" h="276225">
                  <a:moveTo>
                    <a:pt x="266096" y="0"/>
                  </a:moveTo>
                  <a:lnTo>
                    <a:pt x="6141" y="0"/>
                  </a:lnTo>
                  <a:lnTo>
                    <a:pt x="0" y="6141"/>
                  </a:lnTo>
                  <a:lnTo>
                    <a:pt x="0" y="269934"/>
                  </a:lnTo>
                  <a:lnTo>
                    <a:pt x="6141" y="276076"/>
                  </a:lnTo>
                  <a:lnTo>
                    <a:pt x="266096" y="276076"/>
                  </a:lnTo>
                  <a:lnTo>
                    <a:pt x="272237" y="269934"/>
                  </a:lnTo>
                  <a:lnTo>
                    <a:pt x="272237" y="13718"/>
                  </a:lnTo>
                  <a:lnTo>
                    <a:pt x="272237" y="6141"/>
                  </a:lnTo>
                  <a:lnTo>
                    <a:pt x="26609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bIns="0" lIns="0" rIns="0" rtlCol="0" tIns="0" wrap="square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pic>
        <p:nvPicPr>
          <p:cNvPr id="2097215" name="图片 12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02166" y="1409108"/>
            <a:ext cx="7766824" cy="2276408"/>
          </a:xfrm>
          <a:prstGeom prst="rect"/>
        </p:spPr>
      </p:pic>
      <p:sp>
        <p:nvSpPr>
          <p:cNvPr id="1048924" name="文本框 14"/>
          <p:cNvSpPr txBox="1"/>
          <p:nvPr/>
        </p:nvSpPr>
        <p:spPr>
          <a:xfrm>
            <a:off x="602165" y="3912490"/>
            <a:ext cx="7649737" cy="2529840"/>
          </a:xfrm>
          <a:prstGeom prst="rect"/>
          <a:noFill/>
        </p:spPr>
        <p:txBody>
          <a:bodyPr wrap="square">
            <a:spAutoFit/>
          </a:bodyPr>
          <a:p>
            <a:pPr indent="-285750" marL="285750">
              <a:buFont typeface="Wingdings" panose="05000000000000000000" pitchFamily="2" charset="2"/>
              <a:buChar char="n"/>
            </a:pPr>
            <a:r>
              <a:rPr altLang="zh-CN" b="0" dirty="0" i="0" lang="en-US">
                <a:solidFill>
                  <a:srgbClr val="1D2129"/>
                </a:solidFill>
                <a:effectLst/>
                <a:latin typeface="+mj-lt"/>
              </a:rPr>
              <a:t>FedLoKe</a:t>
            </a:r>
            <a:r>
              <a:rPr altLang="en-US" b="0" dirty="0" i="0" lang="zh-CN">
                <a:solidFill>
                  <a:srgbClr val="1D2129"/>
                </a:solidFill>
                <a:effectLst/>
                <a:latin typeface="+mj-lt"/>
              </a:rPr>
              <a:t>优于 </a:t>
            </a:r>
            <a:r>
              <a:rPr altLang="zh-CN" b="0" dirty="0" i="0" lang="en-US">
                <a:solidFill>
                  <a:srgbClr val="1D2129"/>
                </a:solidFill>
                <a:effectLst/>
                <a:latin typeface="+mj-lt"/>
              </a:rPr>
              <a:t>FedAvg</a:t>
            </a:r>
            <a:r>
              <a:rPr altLang="en-US" b="0" dirty="0" i="0" lang="zh-CN">
                <a:solidFill>
                  <a:srgbClr val="1D2129"/>
                </a:solidFill>
                <a:effectLst/>
                <a:latin typeface="+mj-lt"/>
              </a:rPr>
              <a:t>，这表明</a:t>
            </a:r>
            <a:r>
              <a:rPr altLang="zh-CN" b="0" dirty="0" i="0" lang="en-US">
                <a:solidFill>
                  <a:srgbClr val="1D2129"/>
                </a:solidFill>
                <a:effectLst/>
                <a:latin typeface="+mj-lt"/>
              </a:rPr>
              <a:t>FedLoKe</a:t>
            </a:r>
            <a:r>
              <a:rPr altLang="en-US" b="0" dirty="0" i="0" lang="zh-CN">
                <a:solidFill>
                  <a:srgbClr val="1D2129"/>
                </a:solidFill>
                <a:effectLst/>
                <a:latin typeface="+mj-lt"/>
              </a:rPr>
              <a:t>能</a:t>
            </a:r>
            <a:r>
              <a:rPr altLang="en-US" b="1" dirty="0" i="0" lang="zh-CN">
                <a:solidFill>
                  <a:schemeClr val="accent1"/>
                </a:solidFill>
                <a:effectLst/>
                <a:latin typeface="+mj-lt"/>
              </a:rPr>
              <a:t>有效地从未标记数据中提取知识</a:t>
            </a:r>
            <a:endParaRPr altLang="zh-CN" b="1" dirty="0" i="0" lang="en-US">
              <a:solidFill>
                <a:schemeClr val="accent1"/>
              </a:solidFill>
              <a:effectLst/>
              <a:latin typeface="+mj-lt"/>
            </a:endParaRPr>
          </a:p>
          <a:p>
            <a:pPr indent="-285750" marL="285750">
              <a:buFont typeface="Wingdings" panose="05000000000000000000" pitchFamily="2" charset="2"/>
              <a:buChar char="n"/>
            </a:pPr>
            <a:endParaRPr altLang="zh-CN" dirty="0" lang="en-US">
              <a:solidFill>
                <a:schemeClr val="accent1"/>
              </a:solidFill>
              <a:latin typeface="+mj-lt"/>
            </a:endParaRPr>
          </a:p>
          <a:p>
            <a:pPr indent="-285750" marL="285750">
              <a:buFont typeface="Wingdings" panose="05000000000000000000" pitchFamily="2" charset="2"/>
              <a:buChar char="n"/>
            </a:pPr>
            <a:r>
              <a:rPr altLang="zh-CN" b="0" dirty="0" i="0" lang="en-US">
                <a:solidFill>
                  <a:srgbClr val="1D2129"/>
                </a:solidFill>
                <a:effectLst/>
                <a:latin typeface="+mj-lt"/>
              </a:rPr>
              <a:t>FedLoKe</a:t>
            </a:r>
            <a:r>
              <a:rPr altLang="en-US" b="0" dirty="0" i="0" lang="zh-CN">
                <a:solidFill>
                  <a:srgbClr val="1D2129"/>
                </a:solidFill>
                <a:effectLst/>
                <a:latin typeface="+mj-lt"/>
              </a:rPr>
              <a:t>优于 </a:t>
            </a:r>
            <a:r>
              <a:rPr altLang="zh-CN" dirty="0" lang="en-US" err="1">
                <a:solidFill>
                  <a:srgbClr val="1D2129"/>
                </a:solidFill>
                <a:latin typeface="+mj-lt"/>
              </a:rPr>
              <a:t>FedMatch</a:t>
            </a:r>
            <a:r>
              <a:rPr altLang="zh-CN" dirty="0" lang="en-US">
                <a:solidFill>
                  <a:srgbClr val="1D2129"/>
                </a:solidFill>
                <a:latin typeface="+mj-lt"/>
              </a:rPr>
              <a:t> &amp; </a:t>
            </a:r>
            <a:r>
              <a:rPr altLang="zh-CN" dirty="0" lang="en-US" err="1">
                <a:solidFill>
                  <a:srgbClr val="1D2129"/>
                </a:solidFill>
                <a:latin typeface="+mj-lt"/>
              </a:rPr>
              <a:t>semiFed</a:t>
            </a:r>
            <a:r>
              <a:rPr altLang="en-US" b="0" dirty="0" i="0" lang="zh-CN">
                <a:solidFill>
                  <a:srgbClr val="1D2129"/>
                </a:solidFill>
                <a:effectLst/>
                <a:latin typeface="+mj-lt"/>
              </a:rPr>
              <a:t>，</a:t>
            </a:r>
            <a:r>
              <a:rPr altLang="en-US" dirty="0" lang="zh-CN">
                <a:solidFill>
                  <a:srgbClr val="1D2129"/>
                </a:solidFill>
                <a:latin typeface="+mj-lt"/>
              </a:rPr>
              <a:t>这表明</a:t>
            </a:r>
            <a:r>
              <a:rPr altLang="en-US" b="1" dirty="0" lang="zh-CN">
                <a:solidFill>
                  <a:schemeClr val="accent1"/>
                </a:solidFill>
                <a:latin typeface="+mj-lt"/>
              </a:rPr>
              <a:t>由于数据异构性，难以为每个客户端选择合适的辅助客户端</a:t>
            </a:r>
            <a:endParaRPr altLang="zh-CN" b="1" dirty="0" lang="en-US">
              <a:solidFill>
                <a:schemeClr val="accent1"/>
              </a:solidFill>
              <a:latin typeface="+mj-lt"/>
            </a:endParaRPr>
          </a:p>
          <a:p>
            <a:pPr indent="-285750" marL="285750">
              <a:buFont typeface="Wingdings" panose="05000000000000000000" pitchFamily="2" charset="2"/>
              <a:buChar char="n"/>
            </a:pPr>
            <a:endParaRPr altLang="zh-CN" dirty="0" lang="en-US">
              <a:solidFill>
                <a:srgbClr val="1D2129"/>
              </a:solidFill>
              <a:latin typeface="+mj-lt"/>
            </a:endParaRPr>
          </a:p>
          <a:p>
            <a:pPr indent="-285750" marL="285750">
              <a:buFont typeface="Wingdings" panose="05000000000000000000" pitchFamily="2" charset="2"/>
              <a:buChar char="n"/>
            </a:pPr>
            <a:r>
              <a:rPr altLang="zh-CN" b="0" dirty="0" i="0" lang="en-US">
                <a:solidFill>
                  <a:srgbClr val="1D2129"/>
                </a:solidFill>
                <a:effectLst/>
                <a:latin typeface="+mj-lt"/>
              </a:rPr>
              <a:t>FedLoKe </a:t>
            </a:r>
            <a:r>
              <a:rPr altLang="en-US" b="0" dirty="0" i="0" lang="zh-CN">
                <a:solidFill>
                  <a:srgbClr val="1D2129"/>
                </a:solidFill>
                <a:effectLst/>
                <a:latin typeface="+mj-lt"/>
              </a:rPr>
              <a:t>优于 </a:t>
            </a:r>
            <a:r>
              <a:rPr altLang="zh-CN" b="0" dirty="0" i="0" lang="en-US" err="1">
                <a:solidFill>
                  <a:srgbClr val="1D2129"/>
                </a:solidFill>
                <a:effectLst/>
                <a:latin typeface="+mj-lt"/>
              </a:rPr>
              <a:t>FedRGD</a:t>
            </a:r>
            <a:r>
              <a:rPr altLang="zh-CN" b="0" dirty="0" i="0" lang="en-US">
                <a:solidFill>
                  <a:srgbClr val="1D2129"/>
                </a:solidFill>
                <a:effectLst/>
                <a:latin typeface="+mj-lt"/>
              </a:rPr>
              <a:t> </a:t>
            </a:r>
            <a:r>
              <a:rPr altLang="en-US" b="0" dirty="0" i="0" lang="zh-CN">
                <a:solidFill>
                  <a:srgbClr val="1D2129"/>
                </a:solidFill>
                <a:effectLst/>
                <a:latin typeface="+mj-lt"/>
              </a:rPr>
              <a:t>，这表明</a:t>
            </a:r>
            <a:r>
              <a:rPr altLang="en-US" b="1" dirty="0" i="0" lang="zh-CN">
                <a:solidFill>
                  <a:schemeClr val="accent1"/>
                </a:solidFill>
                <a:effectLst/>
                <a:latin typeface="+mj-lt"/>
              </a:rPr>
              <a:t>本地知识带来的伪标签质量更高</a:t>
            </a:r>
            <a:r>
              <a:rPr altLang="en-US" b="0" dirty="0" i="0" lang="zh-CN">
                <a:solidFill>
                  <a:srgbClr val="1D2129"/>
                </a:solidFill>
                <a:effectLst/>
                <a:latin typeface="+mj-lt"/>
              </a:rPr>
              <a:t>，有利于提升全局模型的精度</a:t>
            </a:r>
            <a:endParaRPr altLang="zh-CN" b="0" dirty="0" i="0" lang="en-US">
              <a:solidFill>
                <a:srgbClr val="1D2129"/>
              </a:solidFill>
              <a:effectLst/>
              <a:latin typeface="+mj-l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8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A5E12F-523A-4D75-95A2-779F57F5D9E2}" type="slidenum">
              <a:rPr altLang="en-US" lang="zh-CN" smtClean="0"/>
              <a:t>28</a:t>
            </a:fld>
            <a:endParaRPr altLang="en-US" lang="zh-CN"/>
          </a:p>
        </p:txBody>
      </p:sp>
      <p:sp>
        <p:nvSpPr>
          <p:cNvPr id="1048929" name="文本框 3"/>
          <p:cNvSpPr txBox="1"/>
          <p:nvPr/>
        </p:nvSpPr>
        <p:spPr>
          <a:xfrm>
            <a:off x="428281" y="199434"/>
            <a:ext cx="3259295" cy="561339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00000"/>
              </a:lnSpc>
            </a:pPr>
            <a:r>
              <a:rPr altLang="en-US" b="1" dirty="0" sz="2800" lang="zh-CN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实验分析</a:t>
            </a:r>
          </a:p>
        </p:txBody>
      </p:sp>
      <p:sp>
        <p:nvSpPr>
          <p:cNvPr id="1048930" name="object 25"/>
          <p:cNvSpPr txBox="1"/>
          <p:nvPr/>
        </p:nvSpPr>
        <p:spPr>
          <a:xfrm>
            <a:off x="875262" y="944944"/>
            <a:ext cx="8012064" cy="419099"/>
          </a:xfrm>
          <a:prstGeom prst="rect"/>
        </p:spPr>
        <p:txBody>
          <a:bodyPr bIns="0" lIns="0" rIns="0" rtlCol="0" tIns="12700" vert="horz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altLang="zh-CN" b="1" dirty="0" sz="24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Impact of non-IID degree to pseudo-label accuracy</a:t>
            </a:r>
            <a:endParaRPr altLang="zh-CN" b="1" dirty="0" sz="2000" lang="en-US">
              <a:solidFill>
                <a:srgbClr val="44546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6" name="object 21"/>
          <p:cNvGrpSpPr/>
          <p:nvPr/>
        </p:nvGrpSpPr>
        <p:grpSpPr>
          <a:xfrm>
            <a:off x="455246" y="996894"/>
            <a:ext cx="374904" cy="381000"/>
            <a:chOff x="569976" y="1121663"/>
            <a:chExt cx="374904" cy="381000"/>
          </a:xfrm>
        </p:grpSpPr>
        <p:pic>
          <p:nvPicPr>
            <p:cNvPr id="2097216" name="object 22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569976" y="1121663"/>
              <a:ext cx="374904" cy="381000"/>
            </a:xfrm>
            <a:prstGeom prst="rect"/>
          </p:spPr>
        </p:pic>
        <p:sp>
          <p:nvSpPr>
            <p:cNvPr id="1048931" name="object 23"/>
            <p:cNvSpPr/>
            <p:nvPr/>
          </p:nvSpPr>
          <p:spPr>
            <a:xfrm>
              <a:off x="621032" y="1136149"/>
              <a:ext cx="272415" cy="276225"/>
            </a:xfrm>
            <a:custGeom>
              <a:avLst/>
              <a:ahLst/>
              <a:rect l="l" t="t" r="r" b="b"/>
              <a:pathLst>
                <a:path w="272415" h="276225">
                  <a:moveTo>
                    <a:pt x="266096" y="0"/>
                  </a:moveTo>
                  <a:lnTo>
                    <a:pt x="6141" y="0"/>
                  </a:lnTo>
                  <a:lnTo>
                    <a:pt x="0" y="6141"/>
                  </a:lnTo>
                  <a:lnTo>
                    <a:pt x="0" y="269934"/>
                  </a:lnTo>
                  <a:lnTo>
                    <a:pt x="6141" y="276076"/>
                  </a:lnTo>
                  <a:lnTo>
                    <a:pt x="266096" y="276076"/>
                  </a:lnTo>
                  <a:lnTo>
                    <a:pt x="272237" y="269934"/>
                  </a:lnTo>
                  <a:lnTo>
                    <a:pt x="272237" y="13718"/>
                  </a:lnTo>
                  <a:lnTo>
                    <a:pt x="272237" y="6141"/>
                  </a:lnTo>
                  <a:lnTo>
                    <a:pt x="26609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bIns="0" lIns="0" rIns="0" rtlCol="0" tIns="0" wrap="square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1048932" name="文本框 14"/>
          <p:cNvSpPr txBox="1"/>
          <p:nvPr/>
        </p:nvSpPr>
        <p:spPr>
          <a:xfrm>
            <a:off x="549272" y="4207997"/>
            <a:ext cx="8045454" cy="2225040"/>
          </a:xfrm>
          <a:prstGeom prst="rect"/>
          <a:noFill/>
        </p:spPr>
        <p:txBody>
          <a:bodyPr wrap="square">
            <a:spAutoFit/>
          </a:bodyPr>
          <a:p>
            <a:pPr indent="-285750" marL="285750">
              <a:buFont typeface="Wingdings" panose="05000000000000000000" pitchFamily="2" charset="2"/>
              <a:buChar char="n"/>
            </a:pPr>
            <a:r>
              <a:rPr altLang="en-US" dirty="0" lang="zh-CN">
                <a:solidFill>
                  <a:srgbClr val="1D2129"/>
                </a:solidFill>
                <a:latin typeface="PingFangSC-Regular"/>
              </a:rPr>
              <a:t>与</a:t>
            </a:r>
            <a:r>
              <a:rPr altLang="en-US" b="0" dirty="0" i="0" lang="zh-CN">
                <a:solidFill>
                  <a:srgbClr val="1D2129"/>
                </a:solidFill>
                <a:effectLst/>
                <a:latin typeface="PingFangSC-Regular"/>
              </a:rPr>
              <a:t>全局模型（实线）相比，</a:t>
            </a:r>
            <a:r>
              <a:rPr altLang="en-US" b="1" dirty="0" i="0" lang="zh-CN">
                <a:solidFill>
                  <a:schemeClr val="accent1"/>
                </a:solidFill>
                <a:effectLst/>
                <a:latin typeface="PingFangSC-Regular"/>
              </a:rPr>
              <a:t>本地模型（虚线）始终获得更好的伪标签精度</a:t>
            </a:r>
            <a:endParaRPr altLang="zh-CN" b="1" dirty="0" i="0" lang="en-US">
              <a:solidFill>
                <a:srgbClr val="1D2129"/>
              </a:solidFill>
              <a:effectLst/>
              <a:latin typeface="PingFangSC-Regular"/>
            </a:endParaRPr>
          </a:p>
          <a:p>
            <a:pPr indent="-285750" marL="285750">
              <a:buFont typeface="Wingdings" panose="05000000000000000000" pitchFamily="2" charset="2"/>
              <a:buChar char="n"/>
            </a:pPr>
            <a:endParaRPr altLang="zh-CN" b="0" dirty="0" i="0" lang="en-US">
              <a:solidFill>
                <a:srgbClr val="1D2129"/>
              </a:solidFill>
              <a:effectLst/>
              <a:latin typeface="PingFangSC-Regular"/>
            </a:endParaRPr>
          </a:p>
          <a:p>
            <a:pPr indent="-285750" marL="285750">
              <a:buFont typeface="Wingdings" panose="05000000000000000000" pitchFamily="2" charset="2"/>
              <a:buChar char="n"/>
            </a:pPr>
            <a:r>
              <a:rPr altLang="en-US" dirty="0" i="0" lang="zh-CN">
                <a:effectLst/>
                <a:latin typeface="PingFangSC-Regular"/>
              </a:rPr>
              <a:t>本地模型的性能随着异构性水平的增加而提高</a:t>
            </a:r>
            <a:r>
              <a:rPr altLang="en-US" b="0" dirty="0" i="0" lang="zh-CN">
                <a:solidFill>
                  <a:srgbClr val="1D2129"/>
                </a:solidFill>
                <a:effectLst/>
                <a:latin typeface="PingFangSC-Regular"/>
              </a:rPr>
              <a:t>，这表明</a:t>
            </a:r>
            <a:r>
              <a:rPr altLang="en-US" b="1" dirty="0" lang="zh-CN">
                <a:solidFill>
                  <a:schemeClr val="accent1"/>
                </a:solidFill>
                <a:latin typeface="PingFangSC-Regular"/>
              </a:rPr>
              <a:t>本地模型在异构程度较大的环境中所生成的伪标签更有效</a:t>
            </a:r>
            <a:endParaRPr altLang="zh-CN" b="1" dirty="0" lang="en-US">
              <a:solidFill>
                <a:schemeClr val="accent1"/>
              </a:solidFill>
              <a:latin typeface="PingFangSC-Regular"/>
            </a:endParaRPr>
          </a:p>
          <a:p>
            <a:pPr indent="-285750" marL="285750">
              <a:buFont typeface="Wingdings" panose="05000000000000000000" pitchFamily="2" charset="2"/>
              <a:buChar char="n"/>
            </a:pPr>
            <a:endParaRPr altLang="zh-CN" b="0" dirty="0" i="0" lang="en-US">
              <a:solidFill>
                <a:srgbClr val="1D2129"/>
              </a:solidFill>
              <a:effectLst/>
              <a:latin typeface="PingFangSC-Regular"/>
            </a:endParaRPr>
          </a:p>
          <a:p>
            <a:pPr indent="-285750" marL="285750">
              <a:buFont typeface="Wingdings" panose="05000000000000000000" pitchFamily="2" charset="2"/>
              <a:buChar char="n"/>
            </a:pPr>
            <a:r>
              <a:rPr altLang="zh-CN" b="0" dirty="0" i="0" lang="en-US">
                <a:solidFill>
                  <a:srgbClr val="1D2129"/>
                </a:solidFill>
                <a:effectLst/>
                <a:latin typeface="PingFangSC-Regular"/>
              </a:rPr>
              <a:t>FedLoKe </a:t>
            </a:r>
            <a:r>
              <a:rPr altLang="en-US" b="0" dirty="0" i="0" lang="zh-CN">
                <a:solidFill>
                  <a:srgbClr val="1D2129"/>
                </a:solidFill>
                <a:effectLst/>
                <a:latin typeface="PingFangSC-Regular"/>
              </a:rPr>
              <a:t>的本地和全局模型优于 </a:t>
            </a:r>
            <a:r>
              <a:rPr altLang="zh-CN" b="0" dirty="0" i="0" lang="en-US">
                <a:solidFill>
                  <a:srgbClr val="1D2129"/>
                </a:solidFill>
                <a:effectLst/>
                <a:latin typeface="PingFangSC-Regular"/>
              </a:rPr>
              <a:t>FML </a:t>
            </a:r>
            <a:r>
              <a:rPr altLang="en-US" b="0" dirty="0" i="0" lang="zh-CN">
                <a:solidFill>
                  <a:srgbClr val="1D2129"/>
                </a:solidFill>
                <a:effectLst/>
                <a:latin typeface="PingFangSC-Regular"/>
              </a:rPr>
              <a:t>的本地和全局模型，表明</a:t>
            </a:r>
            <a:r>
              <a:rPr altLang="en-US" b="1" dirty="0" i="0" lang="zh-CN">
                <a:solidFill>
                  <a:schemeClr val="accent1"/>
                </a:solidFill>
                <a:effectLst/>
                <a:latin typeface="PingFangSC-Regular"/>
              </a:rPr>
              <a:t>我们对 </a:t>
            </a:r>
            <a:r>
              <a:rPr altLang="zh-CN" b="1" dirty="0" i="0" lang="en-US">
                <a:solidFill>
                  <a:schemeClr val="accent1"/>
                </a:solidFill>
                <a:effectLst/>
                <a:latin typeface="PingFangSC-Regular"/>
              </a:rPr>
              <a:t>SSFL </a:t>
            </a:r>
            <a:r>
              <a:rPr altLang="en-US" b="1" dirty="0" i="0" lang="zh-CN">
                <a:solidFill>
                  <a:schemeClr val="accent1"/>
                </a:solidFill>
                <a:effectLst/>
                <a:latin typeface="PingFangSC-Regular"/>
              </a:rPr>
              <a:t>的具体设计（本地</a:t>
            </a:r>
            <a:r>
              <a:rPr altLang="zh-CN" b="1" dirty="0" i="0" lang="en-US">
                <a:solidFill>
                  <a:schemeClr val="accent1"/>
                </a:solidFill>
                <a:effectLst/>
                <a:latin typeface="PingFangSC-Regular"/>
              </a:rPr>
              <a:t>ema</a:t>
            </a:r>
            <a:r>
              <a:rPr altLang="en-US" b="1" dirty="0" i="0" lang="zh-CN">
                <a:solidFill>
                  <a:schemeClr val="accent1"/>
                </a:solidFill>
                <a:effectLst/>
                <a:latin typeface="PingFangSC-Regular"/>
              </a:rPr>
              <a:t>更新、伪标记互训练、输入增强）是有益的</a:t>
            </a:r>
            <a:endParaRPr altLang="zh-CN" b="1" dirty="0" i="0" lang="en-US">
              <a:solidFill>
                <a:schemeClr val="accent1"/>
              </a:solidFill>
              <a:effectLst/>
              <a:latin typeface="PingFangSC-Regular"/>
            </a:endParaRPr>
          </a:p>
        </p:txBody>
      </p:sp>
      <p:pic>
        <p:nvPicPr>
          <p:cNvPr id="2097217" name="图片 9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549272" y="1414439"/>
            <a:ext cx="8045454" cy="2865866"/>
          </a:xfrm>
          <a:prstGeom prst="rect"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6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A5E12F-523A-4D75-95A2-779F57F5D9E2}" type="slidenum">
              <a:rPr altLang="en-US" lang="zh-CN" smtClean="0"/>
              <a:t>29</a:t>
            </a:fld>
            <a:endParaRPr altLang="en-US" lang="zh-CN"/>
          </a:p>
        </p:txBody>
      </p:sp>
      <p:sp>
        <p:nvSpPr>
          <p:cNvPr id="1048937" name="文本框 3"/>
          <p:cNvSpPr txBox="1"/>
          <p:nvPr/>
        </p:nvSpPr>
        <p:spPr>
          <a:xfrm>
            <a:off x="428281" y="199434"/>
            <a:ext cx="3259295" cy="561339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00000"/>
              </a:lnSpc>
            </a:pPr>
            <a:r>
              <a:rPr altLang="en-US" b="1" dirty="0" sz="2800" lang="zh-CN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实验分析</a:t>
            </a:r>
          </a:p>
        </p:txBody>
      </p:sp>
      <p:sp>
        <p:nvSpPr>
          <p:cNvPr id="1048938" name="object 25"/>
          <p:cNvSpPr txBox="1"/>
          <p:nvPr/>
        </p:nvSpPr>
        <p:spPr>
          <a:xfrm>
            <a:off x="875262" y="944944"/>
            <a:ext cx="8012064" cy="419099"/>
          </a:xfrm>
          <a:prstGeom prst="rect"/>
        </p:spPr>
        <p:txBody>
          <a:bodyPr bIns="0" lIns="0" rIns="0" rtlCol="0" tIns="12700" vert="horz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altLang="zh-CN" b="1" dirty="0" sz="24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Ablation Study</a:t>
            </a:r>
            <a:endParaRPr altLang="zh-CN" b="1" dirty="0" sz="2000" lang="en-US">
              <a:solidFill>
                <a:srgbClr val="44546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80" name="object 21"/>
          <p:cNvGrpSpPr/>
          <p:nvPr/>
        </p:nvGrpSpPr>
        <p:grpSpPr>
          <a:xfrm>
            <a:off x="455246" y="996894"/>
            <a:ext cx="374904" cy="381000"/>
            <a:chOff x="569976" y="1121663"/>
            <a:chExt cx="374904" cy="381000"/>
          </a:xfrm>
        </p:grpSpPr>
        <p:pic>
          <p:nvPicPr>
            <p:cNvPr id="2097218" name="object 22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569976" y="1121663"/>
              <a:ext cx="374904" cy="381000"/>
            </a:xfrm>
            <a:prstGeom prst="rect"/>
          </p:spPr>
        </p:pic>
        <p:sp>
          <p:nvSpPr>
            <p:cNvPr id="1048939" name="object 23"/>
            <p:cNvSpPr/>
            <p:nvPr/>
          </p:nvSpPr>
          <p:spPr>
            <a:xfrm>
              <a:off x="621032" y="1136149"/>
              <a:ext cx="272415" cy="276225"/>
            </a:xfrm>
            <a:custGeom>
              <a:avLst/>
              <a:ahLst/>
              <a:rect l="l" t="t" r="r" b="b"/>
              <a:pathLst>
                <a:path w="272415" h="276225">
                  <a:moveTo>
                    <a:pt x="266096" y="0"/>
                  </a:moveTo>
                  <a:lnTo>
                    <a:pt x="6141" y="0"/>
                  </a:lnTo>
                  <a:lnTo>
                    <a:pt x="0" y="6141"/>
                  </a:lnTo>
                  <a:lnTo>
                    <a:pt x="0" y="269934"/>
                  </a:lnTo>
                  <a:lnTo>
                    <a:pt x="6141" y="276076"/>
                  </a:lnTo>
                  <a:lnTo>
                    <a:pt x="266096" y="276076"/>
                  </a:lnTo>
                  <a:lnTo>
                    <a:pt x="272237" y="269934"/>
                  </a:lnTo>
                  <a:lnTo>
                    <a:pt x="272237" y="13718"/>
                  </a:lnTo>
                  <a:lnTo>
                    <a:pt x="272237" y="6141"/>
                  </a:lnTo>
                  <a:lnTo>
                    <a:pt x="26609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bIns="0" lIns="0" rIns="0" rtlCol="0" tIns="0" wrap="square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1048940" name="文本框 14"/>
          <p:cNvSpPr txBox="1"/>
          <p:nvPr/>
        </p:nvSpPr>
        <p:spPr>
          <a:xfrm>
            <a:off x="549272" y="4207997"/>
            <a:ext cx="8045454" cy="396239"/>
          </a:xfrm>
          <a:prstGeom prst="rect"/>
          <a:noFill/>
        </p:spPr>
        <p:txBody>
          <a:bodyPr wrap="square">
            <a:spAutoFit/>
          </a:bodyPr>
          <a:p>
            <a:pPr indent="-285750" marL="285750">
              <a:buFont typeface="Wingdings" panose="05000000000000000000" pitchFamily="2" charset="2"/>
              <a:buChar char="n"/>
            </a:pPr>
            <a:endParaRPr altLang="zh-CN" b="1" dirty="0" i="0" lang="en-US">
              <a:solidFill>
                <a:schemeClr val="accent1"/>
              </a:solidFill>
              <a:effectLst/>
              <a:latin typeface="PingFangSC-Regular"/>
            </a:endParaRPr>
          </a:p>
        </p:txBody>
      </p:sp>
      <p:pic>
        <p:nvPicPr>
          <p:cNvPr id="2097219" name="图片 8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30150" y="1324071"/>
            <a:ext cx="7449014" cy="2716216"/>
          </a:xfrm>
          <a:prstGeom prst="rect"/>
        </p:spPr>
      </p:pic>
      <p:sp>
        <p:nvSpPr>
          <p:cNvPr id="1048941" name="文本框 12"/>
          <p:cNvSpPr txBox="1"/>
          <p:nvPr/>
        </p:nvSpPr>
        <p:spPr>
          <a:xfrm>
            <a:off x="549272" y="4102059"/>
            <a:ext cx="8045454" cy="2301240"/>
          </a:xfrm>
          <a:prstGeom prst="rect"/>
          <a:noFill/>
        </p:spPr>
        <p:txBody>
          <a:bodyPr wrap="square">
            <a:spAutoFit/>
          </a:bodyPr>
          <a:p>
            <a:pPr indent="-285750" marL="285750">
              <a:buFont typeface="Wingdings" panose="05000000000000000000" pitchFamily="2" charset="2"/>
              <a:buChar char="n"/>
            </a:pPr>
            <a:r>
              <a:rPr altLang="zh-CN" b="1" dirty="0" sz="2000" lang="en-US">
                <a:solidFill>
                  <a:schemeClr val="accent1"/>
                </a:solidFill>
                <a:ea typeface="Cambria" panose="02040503050406030204" pitchFamily="18" charset="0"/>
              </a:rPr>
              <a:t>Local Models</a:t>
            </a:r>
            <a:r>
              <a:rPr altLang="zh-CN" b="1" dirty="0" sz="2000" lang="en-US">
                <a:solidFill>
                  <a:srgbClr val="1D2129"/>
                </a:solidFill>
                <a:ea typeface="Cambria" panose="02040503050406030204" pitchFamily="18" charset="0"/>
              </a:rPr>
              <a:t> — </a:t>
            </a:r>
            <a:r>
              <a:rPr altLang="en-US" dirty="0" lang="zh-CN">
                <a:solidFill>
                  <a:srgbClr val="1D2129"/>
                </a:solidFill>
              </a:rPr>
              <a:t>本地模型的语义知识对于</a:t>
            </a:r>
            <a:r>
              <a:rPr altLang="zh-CN" dirty="0" lang="en-US">
                <a:solidFill>
                  <a:srgbClr val="1D2129"/>
                </a:solidFill>
              </a:rPr>
              <a:t>non-IID </a:t>
            </a:r>
            <a:r>
              <a:rPr altLang="en-US" dirty="0" lang="zh-CN">
                <a:solidFill>
                  <a:srgbClr val="1D2129"/>
                </a:solidFill>
              </a:rPr>
              <a:t>条件下的伪标记很有价值</a:t>
            </a:r>
            <a:endParaRPr altLang="zh-CN" dirty="0" lang="en-US">
              <a:solidFill>
                <a:srgbClr val="1D2129"/>
              </a:solidFill>
            </a:endParaRPr>
          </a:p>
          <a:p>
            <a:pPr indent="-285750" marL="285750">
              <a:buFont typeface="Wingdings" panose="05000000000000000000" pitchFamily="2" charset="2"/>
              <a:buChar char="n"/>
            </a:pPr>
            <a:endParaRPr altLang="zh-CN" dirty="0" lang="en-US">
              <a:solidFill>
                <a:srgbClr val="1D2129"/>
              </a:solidFill>
              <a:ea typeface="Cambria" panose="02040503050406030204" pitchFamily="18" charset="0"/>
            </a:endParaRPr>
          </a:p>
          <a:p>
            <a:pPr indent="-285750" marL="285750">
              <a:buFont typeface="Wingdings" panose="05000000000000000000" pitchFamily="2" charset="2"/>
              <a:buChar char="n"/>
            </a:pPr>
            <a:r>
              <a:rPr altLang="zh-CN" b="1" dirty="0" sz="2000" lang="en-US">
                <a:solidFill>
                  <a:schemeClr val="accent1"/>
                </a:solidFill>
                <a:ea typeface="Cambria" panose="02040503050406030204" pitchFamily="18" charset="0"/>
              </a:rPr>
              <a:t>Global Pseudo-Label</a:t>
            </a:r>
            <a:r>
              <a:rPr altLang="zh-CN" b="1" dirty="0" sz="2000" lang="en-US">
                <a:solidFill>
                  <a:srgbClr val="1D2129"/>
                </a:solidFill>
                <a:ea typeface="Cambria" panose="02040503050406030204" pitchFamily="18" charset="0"/>
              </a:rPr>
              <a:t> — </a:t>
            </a:r>
            <a:r>
              <a:rPr altLang="en-US" dirty="0" lang="zh-CN">
                <a:solidFill>
                  <a:srgbClr val="1D2129"/>
                </a:solidFill>
              </a:rPr>
              <a:t>全局伪标签将全局知识转移到本地模型是重要的</a:t>
            </a:r>
            <a:endParaRPr altLang="zh-CN" dirty="0" lang="en-US">
              <a:solidFill>
                <a:srgbClr val="1D2129"/>
              </a:solidFill>
            </a:endParaRPr>
          </a:p>
          <a:p>
            <a:pPr indent="-285750" marL="285750">
              <a:buFont typeface="Wingdings" panose="05000000000000000000" pitchFamily="2" charset="2"/>
              <a:buChar char="n"/>
            </a:pPr>
            <a:endParaRPr altLang="zh-CN" dirty="0" lang="en-US">
              <a:solidFill>
                <a:srgbClr val="1D2129"/>
              </a:solidFill>
            </a:endParaRPr>
          </a:p>
          <a:p>
            <a:pPr indent="-285750" marL="285750">
              <a:buFont typeface="Wingdings" panose="05000000000000000000" pitchFamily="2" charset="2"/>
              <a:buChar char="n"/>
            </a:pPr>
            <a:r>
              <a:rPr altLang="zh-CN" b="1" dirty="0" sz="2000" lang="en-US">
                <a:solidFill>
                  <a:schemeClr val="accent1"/>
                </a:solidFill>
                <a:ea typeface="Cambria" panose="02040503050406030204" pitchFamily="18" charset="0"/>
              </a:rPr>
              <a:t>EMA Update </a:t>
            </a:r>
            <a:r>
              <a:rPr altLang="zh-CN" b="1" dirty="0" sz="2000" lang="en-US">
                <a:solidFill>
                  <a:srgbClr val="1D2129"/>
                </a:solidFill>
                <a:ea typeface="Cambria" panose="02040503050406030204" pitchFamily="18" charset="0"/>
              </a:rPr>
              <a:t>— </a:t>
            </a:r>
            <a:r>
              <a:rPr altLang="zh-CN" dirty="0" lang="en-US">
                <a:solidFill>
                  <a:srgbClr val="1D2129"/>
                </a:solidFill>
              </a:rPr>
              <a:t>EMA </a:t>
            </a:r>
            <a:r>
              <a:rPr altLang="en-US" dirty="0" lang="zh-CN">
                <a:solidFill>
                  <a:srgbClr val="1D2129"/>
                </a:solidFill>
              </a:rPr>
              <a:t>更新可以防止本地模型对少量本地数据过拟合，从而产生更高质量的伪标签</a:t>
            </a:r>
            <a:endParaRPr altLang="zh-CN" dirty="0" lang="en-US">
              <a:solidFill>
                <a:srgbClr val="1D212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A5E12F-523A-4D75-95A2-779F57F5D9E2}" type="slidenum">
              <a:rPr altLang="en-US" lang="zh-CN" smtClean="0"/>
              <a:t>3</a:t>
            </a:fld>
            <a:endParaRPr altLang="en-US" lang="zh-CN"/>
          </a:p>
        </p:txBody>
      </p:sp>
      <p:sp>
        <p:nvSpPr>
          <p:cNvPr id="1048621" name="文本框 47"/>
          <p:cNvSpPr txBox="1"/>
          <p:nvPr/>
        </p:nvSpPr>
        <p:spPr>
          <a:xfrm>
            <a:off x="428281" y="199434"/>
            <a:ext cx="3259295" cy="561339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00000"/>
              </a:lnSpc>
            </a:pPr>
            <a:r>
              <a:rPr altLang="en-US" b="1" sz="2800" lang="zh-CN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提纲</a:t>
            </a:r>
          </a:p>
        </p:txBody>
      </p:sp>
      <p:grpSp>
        <p:nvGrpSpPr>
          <p:cNvPr id="64" name="组合 6"/>
          <p:cNvGrpSpPr/>
          <p:nvPr/>
        </p:nvGrpSpPr>
        <p:grpSpPr>
          <a:xfrm>
            <a:off x="2122163" y="2312043"/>
            <a:ext cx="6849562" cy="2233913"/>
            <a:chOff x="1549246" y="2295061"/>
            <a:chExt cx="6849562" cy="2233913"/>
          </a:xfrm>
        </p:grpSpPr>
        <p:grpSp>
          <p:nvGrpSpPr>
            <p:cNvPr id="65" name="组合 25"/>
            <p:cNvGrpSpPr/>
            <p:nvPr/>
          </p:nvGrpSpPr>
          <p:grpSpPr>
            <a:xfrm>
              <a:off x="1549246" y="3167389"/>
              <a:ext cx="2323652" cy="561339"/>
              <a:chOff x="1104898" y="1549242"/>
              <a:chExt cx="2323652" cy="561339"/>
            </a:xfrm>
          </p:grpSpPr>
          <p:sp>
            <p:nvSpPr>
              <p:cNvPr id="1048622" name="文本框 26"/>
              <p:cNvSpPr txBox="1"/>
              <p:nvPr/>
            </p:nvSpPr>
            <p:spPr>
              <a:xfrm>
                <a:off x="1463657" y="1549242"/>
                <a:ext cx="1964893" cy="561339"/>
              </a:xfrm>
              <a:prstGeom prst="rect"/>
              <a:noFill/>
            </p:spPr>
            <p:txBody>
              <a:bodyPr rtlCol="0" wrap="square">
                <a:spAutoFit/>
              </a:bodyPr>
              <a:p>
                <a:r>
                  <a:rPr altLang="en-US" b="1" dirty="0" sz="2800" lang="zh-CN" spc="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研究背景</a:t>
                </a:r>
              </a:p>
            </p:txBody>
          </p:sp>
          <p:grpSp>
            <p:nvGrpSpPr>
              <p:cNvPr id="66" name="Google Shape;1483;p78"/>
              <p:cNvGrpSpPr/>
              <p:nvPr/>
            </p:nvGrpSpPr>
            <p:grpSpPr>
              <a:xfrm>
                <a:off x="1104898" y="1661974"/>
                <a:ext cx="206582" cy="297757"/>
                <a:chOff x="5083925" y="2066350"/>
                <a:chExt cx="28825" cy="41550"/>
              </a:xfrm>
            </p:grpSpPr>
            <p:sp>
              <p:nvSpPr>
                <p:cNvPr id="1048623" name="Google Shape;1484;p78"/>
                <p:cNvSpPr/>
                <p:nvPr/>
              </p:nvSpPr>
              <p:spPr>
                <a:xfrm>
                  <a:off x="5084050" y="2066350"/>
                  <a:ext cx="28700" cy="41550"/>
                </a:xfrm>
                <a:custGeom>
                  <a:avLst/>
                  <a:ahLst/>
                  <a:rect l="l" t="t" r="r" b="b"/>
                  <a:pathLst>
                    <a:path w="1148" h="1662" extrusionOk="0">
                      <a:moveTo>
                        <a:pt x="52" y="1"/>
                      </a:moveTo>
                      <a:cubicBezTo>
                        <a:pt x="27" y="1"/>
                        <a:pt x="0" y="24"/>
                        <a:pt x="0" y="56"/>
                      </a:cubicBezTo>
                      <a:lnTo>
                        <a:pt x="0" y="200"/>
                      </a:lnTo>
                      <a:cubicBezTo>
                        <a:pt x="0" y="243"/>
                        <a:pt x="22" y="279"/>
                        <a:pt x="51" y="308"/>
                      </a:cubicBezTo>
                      <a:lnTo>
                        <a:pt x="700" y="791"/>
                      </a:lnTo>
                      <a:cubicBezTo>
                        <a:pt x="729" y="813"/>
                        <a:pt x="729" y="849"/>
                        <a:pt x="700" y="871"/>
                      </a:cubicBezTo>
                      <a:lnTo>
                        <a:pt x="51" y="1354"/>
                      </a:lnTo>
                      <a:cubicBezTo>
                        <a:pt x="22" y="1383"/>
                        <a:pt x="0" y="1419"/>
                        <a:pt x="0" y="1462"/>
                      </a:cubicBezTo>
                      <a:lnTo>
                        <a:pt x="0" y="1613"/>
                      </a:lnTo>
                      <a:cubicBezTo>
                        <a:pt x="0" y="1639"/>
                        <a:pt x="26" y="1661"/>
                        <a:pt x="51" y="1661"/>
                      </a:cubicBezTo>
                      <a:cubicBezTo>
                        <a:pt x="61" y="1661"/>
                        <a:pt x="71" y="1658"/>
                        <a:pt x="80" y="1649"/>
                      </a:cubicBezTo>
                      <a:lnTo>
                        <a:pt x="1111" y="878"/>
                      </a:lnTo>
                      <a:cubicBezTo>
                        <a:pt x="1147" y="856"/>
                        <a:pt x="1147" y="806"/>
                        <a:pt x="1111" y="784"/>
                      </a:cubicBezTo>
                      <a:lnTo>
                        <a:pt x="80" y="12"/>
                      </a:lnTo>
                      <a:cubicBezTo>
                        <a:pt x="72" y="4"/>
                        <a:pt x="62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02409A"/>
                </a:solidFill>
                <a:ln>
                  <a:noFill/>
                </a:ln>
              </p:spPr>
              <p:txBody>
                <a:bodyPr anchor="ctr" anchorCtr="0" bIns="91425" lIns="91425" rIns="91425" spcFirstLastPara="1" tIns="91425" wrap="square">
                  <a:noAutofit/>
                </a:bodyPr>
                <a:p>
                  <a:pPr algn="l" indent="0" lvl="0" marL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48624" name="Google Shape;1485;p78"/>
                <p:cNvSpPr/>
                <p:nvPr/>
              </p:nvSpPr>
              <p:spPr>
                <a:xfrm>
                  <a:off x="5083925" y="2081325"/>
                  <a:ext cx="8800" cy="11600"/>
                </a:xfrm>
                <a:custGeom>
                  <a:avLst/>
                  <a:ahLst/>
                  <a:rect l="l" t="t" r="r" b="b"/>
                  <a:pathLst>
                    <a:path w="352" h="464" extrusionOk="0">
                      <a:moveTo>
                        <a:pt x="53" y="0"/>
                      </a:moveTo>
                      <a:cubicBezTo>
                        <a:pt x="25" y="0"/>
                        <a:pt x="0" y="24"/>
                        <a:pt x="5" y="55"/>
                      </a:cubicBezTo>
                      <a:lnTo>
                        <a:pt x="5" y="416"/>
                      </a:lnTo>
                      <a:cubicBezTo>
                        <a:pt x="5" y="442"/>
                        <a:pt x="31" y="464"/>
                        <a:pt x="56" y="464"/>
                      </a:cubicBezTo>
                      <a:cubicBezTo>
                        <a:pt x="66" y="464"/>
                        <a:pt x="76" y="460"/>
                        <a:pt x="85" y="452"/>
                      </a:cubicBezTo>
                      <a:lnTo>
                        <a:pt x="323" y="279"/>
                      </a:lnTo>
                      <a:cubicBezTo>
                        <a:pt x="352" y="257"/>
                        <a:pt x="352" y="207"/>
                        <a:pt x="323" y="185"/>
                      </a:cubicBezTo>
                      <a:lnTo>
                        <a:pt x="85" y="12"/>
                      </a:lnTo>
                      <a:cubicBezTo>
                        <a:pt x="75" y="4"/>
                        <a:pt x="63" y="0"/>
                        <a:pt x="53" y="0"/>
                      </a:cubicBez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</p:spPr>
              <p:txBody>
                <a:bodyPr anchor="ctr" anchorCtr="0" bIns="91425" lIns="91425" rIns="91425" spcFirstLastPara="1" tIns="91425" wrap="square">
                  <a:noAutofit/>
                </a:bodyPr>
                <a:p>
                  <a:pPr algn="l" indent="0" lvl="0" marL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1048625" name="文本框 24"/>
            <p:cNvSpPr txBox="1"/>
            <p:nvPr/>
          </p:nvSpPr>
          <p:spPr>
            <a:xfrm>
              <a:off x="4426208" y="3549849"/>
              <a:ext cx="3220850" cy="497840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altLang="en-US" b="1" dirty="0" sz="2400" lang="zh-CN" spc="20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rPr>
                <a:t>半监督联邦学习</a:t>
              </a:r>
            </a:p>
          </p:txBody>
        </p:sp>
        <p:sp>
          <p:nvSpPr>
            <p:cNvPr id="1048626" name="文本框 31"/>
            <p:cNvSpPr txBox="1"/>
            <p:nvPr/>
          </p:nvSpPr>
          <p:spPr>
            <a:xfrm>
              <a:off x="4426208" y="2818456"/>
              <a:ext cx="3972600" cy="497839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altLang="en-US" b="1" dirty="0" sz="2400" lang="zh-CN" spc="20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rPr>
                <a:t>联邦学习</a:t>
              </a:r>
            </a:p>
          </p:txBody>
        </p:sp>
        <p:cxnSp>
          <p:nvCxnSpPr>
            <p:cNvPr id="3145728" name="直接连接符 4"/>
            <p:cNvCxnSpPr>
              <a:cxnSpLocks/>
            </p:cNvCxnSpPr>
            <p:nvPr/>
          </p:nvCxnSpPr>
          <p:spPr>
            <a:xfrm>
              <a:off x="4009131" y="2295061"/>
              <a:ext cx="0" cy="2233913"/>
            </a:xfrm>
            <a:prstGeom prst="line"/>
            <a:ln w="19050">
              <a:solidFill>
                <a:srgbClr val="024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5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A5E12F-523A-4D75-95A2-779F57F5D9E2}" type="slidenum">
              <a:rPr altLang="en-US" lang="zh-CN" smtClean="0"/>
              <a:t>30</a:t>
            </a:fld>
            <a:endParaRPr altLang="en-US" lang="zh-CN"/>
          </a:p>
        </p:txBody>
      </p:sp>
      <p:sp>
        <p:nvSpPr>
          <p:cNvPr id="1048946" name="文本框 3"/>
          <p:cNvSpPr txBox="1"/>
          <p:nvPr/>
        </p:nvSpPr>
        <p:spPr>
          <a:xfrm>
            <a:off x="428281" y="199434"/>
            <a:ext cx="3259295" cy="561339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00000"/>
              </a:lnSpc>
            </a:pPr>
            <a:r>
              <a:rPr altLang="en-US" b="1" dirty="0" sz="2800" lang="zh-CN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实验分析</a:t>
            </a:r>
          </a:p>
        </p:txBody>
      </p:sp>
      <p:sp>
        <p:nvSpPr>
          <p:cNvPr id="1048947" name="object 25"/>
          <p:cNvSpPr txBox="1"/>
          <p:nvPr/>
        </p:nvSpPr>
        <p:spPr>
          <a:xfrm>
            <a:off x="875262" y="944944"/>
            <a:ext cx="8012064" cy="419099"/>
          </a:xfrm>
          <a:prstGeom prst="rect"/>
        </p:spPr>
        <p:txBody>
          <a:bodyPr bIns="0" lIns="0" rIns="0" rtlCol="0" tIns="12700" vert="horz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altLang="zh-CN" b="1" dirty="0" sz="24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Impact of augmentation strategy used in FedLoKe</a:t>
            </a:r>
            <a:endParaRPr altLang="zh-CN" b="1" dirty="0" sz="2000" lang="en-US">
              <a:solidFill>
                <a:srgbClr val="44546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84" name="object 21"/>
          <p:cNvGrpSpPr/>
          <p:nvPr/>
        </p:nvGrpSpPr>
        <p:grpSpPr>
          <a:xfrm>
            <a:off x="455246" y="996894"/>
            <a:ext cx="374904" cy="381000"/>
            <a:chOff x="569976" y="1121663"/>
            <a:chExt cx="374904" cy="381000"/>
          </a:xfrm>
        </p:grpSpPr>
        <p:pic>
          <p:nvPicPr>
            <p:cNvPr id="2097220" name="object 22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569976" y="1121663"/>
              <a:ext cx="374904" cy="381000"/>
            </a:xfrm>
            <a:prstGeom prst="rect"/>
          </p:spPr>
        </p:pic>
        <p:sp>
          <p:nvSpPr>
            <p:cNvPr id="1048948" name="object 23"/>
            <p:cNvSpPr/>
            <p:nvPr/>
          </p:nvSpPr>
          <p:spPr>
            <a:xfrm>
              <a:off x="621032" y="1136149"/>
              <a:ext cx="272415" cy="276225"/>
            </a:xfrm>
            <a:custGeom>
              <a:avLst/>
              <a:ahLst/>
              <a:rect l="l" t="t" r="r" b="b"/>
              <a:pathLst>
                <a:path w="272415" h="276225">
                  <a:moveTo>
                    <a:pt x="266096" y="0"/>
                  </a:moveTo>
                  <a:lnTo>
                    <a:pt x="6141" y="0"/>
                  </a:lnTo>
                  <a:lnTo>
                    <a:pt x="0" y="6141"/>
                  </a:lnTo>
                  <a:lnTo>
                    <a:pt x="0" y="269934"/>
                  </a:lnTo>
                  <a:lnTo>
                    <a:pt x="6141" y="276076"/>
                  </a:lnTo>
                  <a:lnTo>
                    <a:pt x="266096" y="276076"/>
                  </a:lnTo>
                  <a:lnTo>
                    <a:pt x="272237" y="269934"/>
                  </a:lnTo>
                  <a:lnTo>
                    <a:pt x="272237" y="13718"/>
                  </a:lnTo>
                  <a:lnTo>
                    <a:pt x="272237" y="6141"/>
                  </a:lnTo>
                  <a:lnTo>
                    <a:pt x="26609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bIns="0" lIns="0" rIns="0" rtlCol="0" tIns="0" wrap="square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1048949" name="文本框 14"/>
          <p:cNvSpPr txBox="1"/>
          <p:nvPr/>
        </p:nvSpPr>
        <p:spPr>
          <a:xfrm>
            <a:off x="549272" y="4207997"/>
            <a:ext cx="8045454" cy="396239"/>
          </a:xfrm>
          <a:prstGeom prst="rect"/>
          <a:noFill/>
        </p:spPr>
        <p:txBody>
          <a:bodyPr wrap="square">
            <a:spAutoFit/>
          </a:bodyPr>
          <a:p>
            <a:pPr indent="-285750" marL="285750">
              <a:buFont typeface="Wingdings" panose="05000000000000000000" pitchFamily="2" charset="2"/>
              <a:buChar char="n"/>
            </a:pPr>
            <a:endParaRPr altLang="zh-CN" b="1" dirty="0" i="0" lang="en-US">
              <a:solidFill>
                <a:schemeClr val="accent1"/>
              </a:solidFill>
              <a:effectLst/>
              <a:latin typeface="PingFangSC-Regular"/>
            </a:endParaRPr>
          </a:p>
        </p:txBody>
      </p:sp>
      <p:sp>
        <p:nvSpPr>
          <p:cNvPr id="1048950" name="文本框 12"/>
          <p:cNvSpPr txBox="1"/>
          <p:nvPr/>
        </p:nvSpPr>
        <p:spPr>
          <a:xfrm>
            <a:off x="506302" y="4003352"/>
            <a:ext cx="8045454" cy="2225040"/>
          </a:xfrm>
          <a:prstGeom prst="rect"/>
          <a:noFill/>
        </p:spPr>
        <p:txBody>
          <a:bodyPr wrap="square">
            <a:spAutoFit/>
          </a:bodyPr>
          <a:p>
            <a:pPr indent="-285750" marL="285750">
              <a:buFont typeface="Wingdings" panose="05000000000000000000" pitchFamily="2" charset="2"/>
              <a:buChar char="n"/>
            </a:pPr>
            <a:r>
              <a:rPr altLang="en-US" dirty="0" lang="zh-CN">
                <a:solidFill>
                  <a:srgbClr val="1D2129"/>
                </a:solidFill>
              </a:rPr>
              <a:t>优于 </a:t>
            </a:r>
            <a:r>
              <a:rPr altLang="zh-CN" dirty="0" lang="en-US">
                <a:solidFill>
                  <a:srgbClr val="1D2129"/>
                </a:solidFill>
              </a:rPr>
              <a:t>All Strong</a:t>
            </a:r>
            <a:r>
              <a:rPr altLang="en-US" dirty="0" lang="zh-CN">
                <a:solidFill>
                  <a:srgbClr val="1D2129"/>
                </a:solidFill>
              </a:rPr>
              <a:t>：由于强增强输入更加多样化，模型可能会产生不可靠的伪标签</a:t>
            </a:r>
            <a:endParaRPr altLang="zh-CN" dirty="0" lang="en-US">
              <a:solidFill>
                <a:srgbClr val="1D2129"/>
              </a:solidFill>
            </a:endParaRPr>
          </a:p>
          <a:p>
            <a:pPr indent="-285750" marL="285750">
              <a:buFont typeface="Wingdings" panose="05000000000000000000" pitchFamily="2" charset="2"/>
              <a:buChar char="n"/>
            </a:pPr>
            <a:endParaRPr altLang="zh-CN" dirty="0" lang="en-US">
              <a:solidFill>
                <a:srgbClr val="1D2129"/>
              </a:solidFill>
            </a:endParaRPr>
          </a:p>
          <a:p>
            <a:pPr indent="-285750" marL="285750">
              <a:buFont typeface="Wingdings" panose="05000000000000000000" pitchFamily="2" charset="2"/>
              <a:buChar char="n"/>
            </a:pPr>
            <a:r>
              <a:rPr altLang="en-US" dirty="0" lang="zh-CN">
                <a:solidFill>
                  <a:srgbClr val="1D2129"/>
                </a:solidFill>
              </a:rPr>
              <a:t>优于 </a:t>
            </a:r>
            <a:r>
              <a:rPr altLang="zh-CN" dirty="0" lang="en-US">
                <a:solidFill>
                  <a:srgbClr val="1D2129"/>
                </a:solidFill>
              </a:rPr>
              <a:t>All Weak</a:t>
            </a:r>
            <a:r>
              <a:rPr altLang="en-US" dirty="0" lang="zh-CN">
                <a:solidFill>
                  <a:srgbClr val="1D2129"/>
                </a:solidFill>
              </a:rPr>
              <a:t>：由于弱增强输入缺乏多样化，不利于模型学习更加一般的知识</a:t>
            </a:r>
            <a:endParaRPr altLang="zh-CN" dirty="0" lang="en-US">
              <a:solidFill>
                <a:srgbClr val="1D2129"/>
              </a:solidFill>
            </a:endParaRPr>
          </a:p>
          <a:p>
            <a:pPr indent="-285750" marL="285750">
              <a:buFont typeface="Wingdings" panose="05000000000000000000" pitchFamily="2" charset="2"/>
              <a:buChar char="n"/>
            </a:pPr>
            <a:endParaRPr altLang="zh-CN" dirty="0" lang="en-US">
              <a:solidFill>
                <a:srgbClr val="1D2129"/>
              </a:solidFill>
            </a:endParaRPr>
          </a:p>
          <a:p>
            <a:pPr indent="-285750" marL="285750">
              <a:buFont typeface="Wingdings" panose="05000000000000000000" pitchFamily="2" charset="2"/>
              <a:buChar char="n"/>
            </a:pPr>
            <a:r>
              <a:rPr altLang="en-US" dirty="0" lang="zh-CN">
                <a:solidFill>
                  <a:srgbClr val="1D2129"/>
                </a:solidFill>
              </a:rPr>
              <a:t>优于 </a:t>
            </a:r>
            <a:r>
              <a:rPr altLang="zh-CN" dirty="0" lang="en-US">
                <a:solidFill>
                  <a:srgbClr val="1D2129"/>
                </a:solidFill>
              </a:rPr>
              <a:t>No Aug</a:t>
            </a:r>
            <a:r>
              <a:rPr altLang="en-US" dirty="0" lang="zh-CN">
                <a:solidFill>
                  <a:srgbClr val="1D2129"/>
                </a:solidFill>
              </a:rPr>
              <a:t>：模型在没有数据增强的情况下很容易对特定图像进行过拟合</a:t>
            </a:r>
            <a:endParaRPr altLang="zh-CN" dirty="0" lang="en-US">
              <a:solidFill>
                <a:srgbClr val="1D2129"/>
              </a:solidFill>
            </a:endParaRPr>
          </a:p>
        </p:txBody>
      </p:sp>
      <p:pic>
        <p:nvPicPr>
          <p:cNvPr id="2097221" name="图片 9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2966223" y="1327100"/>
            <a:ext cx="3066588" cy="2531284"/>
          </a:xfrm>
          <a:prstGeom prst="rect"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4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A5E12F-523A-4D75-95A2-779F57F5D9E2}" type="slidenum">
              <a:rPr altLang="en-US" lang="zh-CN" smtClean="0"/>
              <a:t>31</a:t>
            </a:fld>
            <a:endParaRPr altLang="en-US" lang="zh-CN"/>
          </a:p>
        </p:txBody>
      </p:sp>
      <p:sp>
        <p:nvSpPr>
          <p:cNvPr id="1048955" name="文本框 3"/>
          <p:cNvSpPr txBox="1"/>
          <p:nvPr/>
        </p:nvSpPr>
        <p:spPr>
          <a:xfrm>
            <a:off x="428281" y="199434"/>
            <a:ext cx="3259295" cy="561339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00000"/>
              </a:lnSpc>
            </a:pPr>
            <a:r>
              <a:rPr altLang="en-US" b="1" dirty="0" sz="2800" lang="zh-CN" spc="20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总结思考</a:t>
            </a:r>
          </a:p>
        </p:txBody>
      </p:sp>
      <p:sp>
        <p:nvSpPr>
          <p:cNvPr id="1048956" name="矩形 11"/>
          <p:cNvSpPr/>
          <p:nvPr/>
        </p:nvSpPr>
        <p:spPr>
          <a:xfrm>
            <a:off x="428281" y="3735659"/>
            <a:ext cx="8256848" cy="1234440"/>
          </a:xfrm>
          <a:prstGeom prst="rect"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altLang="en-US" b="1" dirty="0" sz="2400" lang="zh-CN"/>
              <a:t>思考</a:t>
            </a:r>
          </a:p>
          <a:p>
            <a:pPr indent="-285750" marL="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altLang="en-US" dirty="0" lang="zh-CN"/>
              <a:t>在设计训练算法时，使用一个单独的</a:t>
            </a:r>
            <a:r>
              <a:rPr altLang="zh-CN" dirty="0" lang="en-US"/>
              <a:t>local model</a:t>
            </a:r>
            <a:r>
              <a:rPr altLang="en-US" dirty="0" lang="zh-CN"/>
              <a:t>来生成伪标签的思想可以借</a:t>
            </a:r>
            <a:endParaRPr altLang="zh-CN" dirty="0" lang="en-US"/>
          </a:p>
        </p:txBody>
      </p:sp>
      <p:sp>
        <p:nvSpPr>
          <p:cNvPr id="1048957" name="矩形 5"/>
          <p:cNvSpPr/>
          <p:nvPr/>
        </p:nvSpPr>
        <p:spPr>
          <a:xfrm>
            <a:off x="428281" y="787186"/>
            <a:ext cx="8256848" cy="3190240"/>
          </a:xfrm>
          <a:prstGeom prst="rect"/>
        </p:spPr>
        <p:txBody>
          <a:bodyPr wrap="square">
            <a:spAutoFit/>
          </a:bodyPr>
          <a:p>
            <a:pPr>
              <a:lnSpc>
                <a:spcPct val="125000"/>
              </a:lnSpc>
            </a:pPr>
            <a:r>
              <a:rPr altLang="en-US" b="1" dirty="0" sz="2400" lang="zh-CN"/>
              <a:t>总结</a:t>
            </a:r>
            <a:endParaRPr altLang="zh-CN" b="1" dirty="0" sz="2400" lang="en-US"/>
          </a:p>
          <a:p>
            <a:pPr indent="-285750" marL="285750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altLang="zh-CN" b="1" dirty="0" lang="en-US">
                <a:solidFill>
                  <a:srgbClr val="FF0000"/>
                </a:solidFill>
              </a:rPr>
              <a:t>Local Models </a:t>
            </a:r>
            <a:r>
              <a:rPr altLang="zh-CN" dirty="0" lang="en-US"/>
              <a:t>— </a:t>
            </a:r>
            <a:r>
              <a:rPr altLang="en-US" b="1" dirty="0" lang="zh-CN"/>
              <a:t>本地模型的语义知识对于</a:t>
            </a:r>
            <a:r>
              <a:rPr altLang="zh-CN" b="1" dirty="0" lang="en-US"/>
              <a:t>non-IID </a:t>
            </a:r>
            <a:r>
              <a:rPr altLang="en-US" b="1" dirty="0" lang="zh-CN"/>
              <a:t>条件下的伪标记很有价值</a:t>
            </a:r>
          </a:p>
          <a:p>
            <a:pPr indent="-285750" marL="285750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altLang="zh-CN" b="1" dirty="0" lang="en-US">
                <a:solidFill>
                  <a:srgbClr val="FF0000"/>
                </a:solidFill>
              </a:rPr>
              <a:t>Global Pseudo-Label </a:t>
            </a:r>
            <a:r>
              <a:rPr altLang="zh-CN" dirty="0" lang="en-US"/>
              <a:t>— </a:t>
            </a:r>
            <a:r>
              <a:rPr altLang="en-US" b="1" dirty="0" lang="zh-CN"/>
              <a:t>全局伪标签将全局知识转移到本地模型是重要的</a:t>
            </a:r>
          </a:p>
          <a:p>
            <a:pPr indent="-285750" marL="285750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altLang="zh-CN" b="1" dirty="0" lang="en-US">
                <a:solidFill>
                  <a:srgbClr val="FF0000"/>
                </a:solidFill>
              </a:rPr>
              <a:t>EMA Update </a:t>
            </a:r>
            <a:r>
              <a:rPr altLang="zh-CN" dirty="0" lang="en-US"/>
              <a:t>— </a:t>
            </a:r>
            <a:r>
              <a:rPr altLang="zh-CN" b="1" dirty="0" lang="en-US"/>
              <a:t>EMA </a:t>
            </a:r>
            <a:r>
              <a:rPr altLang="en-US" b="1" dirty="0" lang="zh-CN"/>
              <a:t>更新可以防止本地模型对少量本地数据过拟合，从而产生更高质量的伪标签</a:t>
            </a:r>
            <a:endParaRPr altLang="zh-CN" b="1" dirty="0" lang="en-US"/>
          </a:p>
          <a:p>
            <a:pPr indent="-285750" marL="285750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altLang="zh-CN" b="1" dirty="0" lang="en-US">
                <a:solidFill>
                  <a:srgbClr val="FF0000"/>
                </a:solidFill>
              </a:rPr>
              <a:t>Aug Strategy </a:t>
            </a:r>
            <a:r>
              <a:rPr altLang="zh-CN" dirty="0" lang="en-US"/>
              <a:t>— </a:t>
            </a:r>
            <a:r>
              <a:rPr altLang="en-US" b="1" dirty="0" lang="zh-CN"/>
              <a:t>合适的增强方法有助于生成质量更高的伪标签并学习更全面的知识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6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A5E12F-523A-4D75-95A2-779F57F5D9E2}" type="slidenum">
              <a:rPr altLang="en-US" lang="zh-CN" smtClean="0"/>
              <a:t>32</a:t>
            </a:fld>
            <a:endParaRPr altLang="en-US" 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A5E12F-523A-4D75-95A2-779F57F5D9E2}" type="slidenum">
              <a:rPr altLang="en-US" lang="zh-CN" smtClean="0"/>
              <a:t>4</a:t>
            </a:fld>
            <a:endParaRPr altLang="en-US" lang="zh-CN"/>
          </a:p>
        </p:txBody>
      </p:sp>
      <p:sp>
        <p:nvSpPr>
          <p:cNvPr id="1048631" name="文本框 7"/>
          <p:cNvSpPr txBox="1"/>
          <p:nvPr/>
        </p:nvSpPr>
        <p:spPr>
          <a:xfrm>
            <a:off x="428281" y="199434"/>
            <a:ext cx="4553622" cy="5613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800" lang="zh-CN" spc="-5">
                <a:solidFill>
                  <a:srgbClr val="FFFFFF"/>
                </a:solidFill>
                <a:latin typeface="Arial"/>
                <a:ea typeface="+mj-ea"/>
                <a:cs typeface="Arial"/>
              </a:rPr>
              <a:t>研究背景</a:t>
            </a:r>
          </a:p>
        </p:txBody>
      </p:sp>
      <p:sp>
        <p:nvSpPr>
          <p:cNvPr id="1048632" name="object 25"/>
          <p:cNvSpPr txBox="1"/>
          <p:nvPr/>
        </p:nvSpPr>
        <p:spPr>
          <a:xfrm>
            <a:off x="875262" y="911488"/>
            <a:ext cx="6639635" cy="482600"/>
          </a:xfrm>
          <a:prstGeom prst="rect"/>
        </p:spPr>
        <p:txBody>
          <a:bodyPr bIns="0" lIns="0" rIns="0" rtlCol="0" tIns="12700" vert="horz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b="1" dirty="0" sz="28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Federated Learning</a:t>
            </a:r>
          </a:p>
        </p:txBody>
      </p:sp>
      <p:grpSp>
        <p:nvGrpSpPr>
          <p:cNvPr id="70" name="object 21"/>
          <p:cNvGrpSpPr/>
          <p:nvPr/>
        </p:nvGrpSpPr>
        <p:grpSpPr>
          <a:xfrm>
            <a:off x="455246" y="996894"/>
            <a:ext cx="374904" cy="381000"/>
            <a:chOff x="569976" y="1121663"/>
            <a:chExt cx="374904" cy="381000"/>
          </a:xfrm>
        </p:grpSpPr>
        <p:pic>
          <p:nvPicPr>
            <p:cNvPr id="2097154" name="object 22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569976" y="1121663"/>
              <a:ext cx="374904" cy="381000"/>
            </a:xfrm>
            <a:prstGeom prst="rect"/>
          </p:spPr>
        </p:pic>
        <p:sp>
          <p:nvSpPr>
            <p:cNvPr id="1048633" name="object 23"/>
            <p:cNvSpPr/>
            <p:nvPr/>
          </p:nvSpPr>
          <p:spPr>
            <a:xfrm>
              <a:off x="621032" y="1136149"/>
              <a:ext cx="272415" cy="276225"/>
            </a:xfrm>
            <a:custGeom>
              <a:avLst/>
              <a:ahLst/>
              <a:rect l="l" t="t" r="r" b="b"/>
              <a:pathLst>
                <a:path w="272415" h="276225">
                  <a:moveTo>
                    <a:pt x="266096" y="0"/>
                  </a:moveTo>
                  <a:lnTo>
                    <a:pt x="6141" y="0"/>
                  </a:lnTo>
                  <a:lnTo>
                    <a:pt x="0" y="6141"/>
                  </a:lnTo>
                  <a:lnTo>
                    <a:pt x="0" y="269934"/>
                  </a:lnTo>
                  <a:lnTo>
                    <a:pt x="6141" y="276076"/>
                  </a:lnTo>
                  <a:lnTo>
                    <a:pt x="266096" y="276076"/>
                  </a:lnTo>
                  <a:lnTo>
                    <a:pt x="272237" y="269934"/>
                  </a:lnTo>
                  <a:lnTo>
                    <a:pt x="272237" y="13718"/>
                  </a:lnTo>
                  <a:lnTo>
                    <a:pt x="272237" y="6141"/>
                  </a:lnTo>
                  <a:lnTo>
                    <a:pt x="26609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bIns="0" lIns="0" rIns="0" rtlCol="0" tIns="0" wrap="square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1048634" name="文本框 49"/>
          <p:cNvSpPr txBox="1"/>
          <p:nvPr/>
        </p:nvSpPr>
        <p:spPr>
          <a:xfrm>
            <a:off x="5353421" y="1544033"/>
            <a:ext cx="3561979" cy="3787140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altLang="zh-CN" b="1" dirty="0" sz="2000" kumimoji="1" lang="en-US">
                <a:solidFill>
                  <a:schemeClr val="accent1"/>
                </a:solidFill>
              </a:rPr>
              <a:t>FL</a:t>
            </a:r>
            <a:r>
              <a:rPr altLang="en-US" b="1" dirty="0" kumimoji="1" lang="zh-CN">
                <a:solidFill>
                  <a:schemeClr val="accent1"/>
                </a:solidFill>
              </a:rPr>
              <a:t>：一种分布式机器学习框架</a:t>
            </a:r>
            <a:endParaRPr altLang="zh-CN" b="1" dirty="0" kumimoji="1" lang="en-US">
              <a:solidFill>
                <a:schemeClr val="accent1"/>
              </a:solidFill>
            </a:endParaRP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altLang="en-US" dirty="0" sz="1600" kumimoji="1" lang="zh-CN"/>
              <a:t>客户端从服务器下载全局模型</a:t>
            </a:r>
            <a:endParaRPr altLang="zh-CN" dirty="0" sz="1600" kumimoji="1" lang="en-US"/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altLang="en-US" dirty="0" sz="1600" kumimoji="1" lang="zh-CN"/>
              <a:t>客户端用本地数据训练本地模型</a:t>
            </a:r>
            <a:endParaRPr altLang="zh-CN" dirty="0" sz="1600" kumimoji="1" lang="en-US"/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altLang="en-US" dirty="0" sz="1600" kumimoji="1" lang="zh-CN"/>
              <a:t>客户端上传更新后的本地模型</a:t>
            </a:r>
            <a:endParaRPr altLang="zh-CN" dirty="0" sz="1600" kumimoji="1" lang="en-US"/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altLang="en-US" dirty="0" sz="1600" kumimoji="1" lang="zh-CN"/>
              <a:t>服务器聚合客户端上传的本地模型</a:t>
            </a:r>
            <a:endParaRPr altLang="zh-CN" dirty="0" sz="1600" kumimoji="1" lang="en-US"/>
          </a:p>
          <a:p>
            <a:pPr>
              <a:lnSpc>
                <a:spcPct val="150000"/>
              </a:lnSpc>
            </a:pPr>
            <a:endParaRPr altLang="zh-CN" dirty="0" sz="1600" kumimoji="1" lang="en-US"/>
          </a:p>
          <a:p>
            <a:pPr>
              <a:lnSpc>
                <a:spcPct val="150000"/>
              </a:lnSpc>
            </a:pPr>
            <a:r>
              <a:rPr altLang="en-US" b="1" dirty="0" sz="1600" kumimoji="1" lang="zh-CN">
                <a:solidFill>
                  <a:schemeClr val="accent5">
                    <a:lumMod val="75000"/>
                  </a:schemeClr>
                </a:solidFill>
              </a:rPr>
              <a:t>优势：</a:t>
            </a:r>
            <a:endParaRPr altLang="zh-CN" b="1" dirty="0" sz="1600" kumimoji="1" lang="en-US">
              <a:solidFill>
                <a:schemeClr val="accent5">
                  <a:lumMod val="75000"/>
                </a:schemeClr>
              </a:solidFill>
            </a:endParaRP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altLang="en-US" dirty="0" sz="1600" kumimoji="1" lang="zh-CN"/>
              <a:t>知识共享</a:t>
            </a:r>
            <a:r>
              <a:rPr altLang="zh-CN" dirty="0" sz="1600" kumimoji="1" lang="en-US"/>
              <a:t> 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altLang="en-US" dirty="0" sz="1600" kumimoji="1" lang="zh-CN"/>
              <a:t>隐私保护</a:t>
            </a:r>
            <a:endParaRPr altLang="zh-CN" dirty="0" sz="1600" kumimoji="1" lang="en-US"/>
          </a:p>
        </p:txBody>
      </p:sp>
      <p:pic>
        <p:nvPicPr>
          <p:cNvPr id="2097155" name="图片 51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48032" y="1463565"/>
            <a:ext cx="4714120" cy="4277049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A5E12F-523A-4D75-95A2-779F57F5D9E2}" type="slidenum">
              <a:rPr altLang="en-US" lang="zh-CN" smtClean="0"/>
              <a:t>5</a:t>
            </a:fld>
            <a:endParaRPr altLang="en-US" lang="zh-CN"/>
          </a:p>
        </p:txBody>
      </p:sp>
      <p:sp>
        <p:nvSpPr>
          <p:cNvPr id="1048639" name="文本框 7"/>
          <p:cNvSpPr txBox="1"/>
          <p:nvPr/>
        </p:nvSpPr>
        <p:spPr>
          <a:xfrm>
            <a:off x="428281" y="199434"/>
            <a:ext cx="4553622" cy="5613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800" lang="zh-CN" spc="-5">
                <a:solidFill>
                  <a:srgbClr val="FFFFFF"/>
                </a:solidFill>
                <a:latin typeface="Arial"/>
                <a:ea typeface="+mj-ea"/>
                <a:cs typeface="Arial"/>
              </a:rPr>
              <a:t>研究背景</a:t>
            </a:r>
          </a:p>
        </p:txBody>
      </p:sp>
      <p:sp>
        <p:nvSpPr>
          <p:cNvPr id="1048640" name="object 25"/>
          <p:cNvSpPr txBox="1"/>
          <p:nvPr/>
        </p:nvSpPr>
        <p:spPr>
          <a:xfrm>
            <a:off x="875262" y="911488"/>
            <a:ext cx="6639635" cy="482600"/>
          </a:xfrm>
          <a:prstGeom prst="rect"/>
        </p:spPr>
        <p:txBody>
          <a:bodyPr bIns="0" lIns="0" rIns="0" rtlCol="0" tIns="12700" vert="horz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b="1" dirty="0" sz="28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Federated Learning </a:t>
            </a:r>
            <a:r>
              <a:rPr altLang="zh-CN" b="1" dirty="0" sz="28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all labeled data</a:t>
            </a:r>
            <a:endParaRPr b="1" dirty="0" sz="2800" lang="en-US">
              <a:solidFill>
                <a:srgbClr val="44546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4" name="object 21"/>
          <p:cNvGrpSpPr/>
          <p:nvPr/>
        </p:nvGrpSpPr>
        <p:grpSpPr>
          <a:xfrm>
            <a:off x="455246" y="996894"/>
            <a:ext cx="374904" cy="381000"/>
            <a:chOff x="569976" y="1121663"/>
            <a:chExt cx="374904" cy="381000"/>
          </a:xfrm>
        </p:grpSpPr>
        <p:pic>
          <p:nvPicPr>
            <p:cNvPr id="2097156" name="object 22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569976" y="1121663"/>
              <a:ext cx="374904" cy="381000"/>
            </a:xfrm>
            <a:prstGeom prst="rect"/>
          </p:spPr>
        </p:pic>
        <p:sp>
          <p:nvSpPr>
            <p:cNvPr id="1048641" name="object 23"/>
            <p:cNvSpPr/>
            <p:nvPr/>
          </p:nvSpPr>
          <p:spPr>
            <a:xfrm>
              <a:off x="621032" y="1136149"/>
              <a:ext cx="272415" cy="276225"/>
            </a:xfrm>
            <a:custGeom>
              <a:avLst/>
              <a:ahLst/>
              <a:rect l="l" t="t" r="r" b="b"/>
              <a:pathLst>
                <a:path w="272415" h="276225">
                  <a:moveTo>
                    <a:pt x="266096" y="0"/>
                  </a:moveTo>
                  <a:lnTo>
                    <a:pt x="6141" y="0"/>
                  </a:lnTo>
                  <a:lnTo>
                    <a:pt x="0" y="6141"/>
                  </a:lnTo>
                  <a:lnTo>
                    <a:pt x="0" y="269934"/>
                  </a:lnTo>
                  <a:lnTo>
                    <a:pt x="6141" y="276076"/>
                  </a:lnTo>
                  <a:lnTo>
                    <a:pt x="266096" y="276076"/>
                  </a:lnTo>
                  <a:lnTo>
                    <a:pt x="272237" y="269934"/>
                  </a:lnTo>
                  <a:lnTo>
                    <a:pt x="272237" y="13718"/>
                  </a:lnTo>
                  <a:lnTo>
                    <a:pt x="272237" y="6141"/>
                  </a:lnTo>
                  <a:lnTo>
                    <a:pt x="26609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bIns="0" lIns="0" rIns="0" rtlCol="0" tIns="0" wrap="square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pic>
        <p:nvPicPr>
          <p:cNvPr id="2097157" name="图片 3" descr="图片包含 图示  描述已自动生成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923345" y="1607750"/>
            <a:ext cx="7297309" cy="4258097"/>
          </a:xfrm>
          <a:prstGeom prst="rect"/>
        </p:spPr>
      </p:pic>
      <p:sp>
        <p:nvSpPr>
          <p:cNvPr id="1048642" name="页脚占位符 2"/>
          <p:cNvSpPr txBox="1"/>
          <p:nvPr/>
        </p:nvSpPr>
        <p:spPr>
          <a:xfrm>
            <a:off x="183008" y="6356351"/>
            <a:ext cx="8246114" cy="415806"/>
          </a:xfrm>
          <a:prstGeom prst="rect"/>
        </p:spPr>
        <p:txBody>
          <a:bodyPr anchor="t" bIns="45720" lIns="91440" rIns="91440" rtlCol="0" tIns="45720" vert="horz"/>
          <a:lstStyle>
            <a:defPPr>
              <a:defRPr lang="en-US"/>
            </a:defPPr>
            <a:lvl1pPr algn="ctr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altLang="zh-CN" dirty="0" lang="en-US"/>
              <a:t>[1] </a:t>
            </a:r>
            <a:r>
              <a:rPr altLang="zh-CN" dirty="0" lang="it-IT"/>
              <a:t>Li K, Li G, Wang Y, et al. </a:t>
            </a:r>
            <a:r>
              <a:rPr altLang="zh-CN" b="1" dirty="0" i="1" lang="en-US" err="1">
                <a:solidFill>
                  <a:srgbClr val="02409A"/>
                </a:solidFill>
              </a:rPr>
              <a:t>CrowdRL</a:t>
            </a:r>
            <a:r>
              <a:rPr altLang="zh-CN" b="1" dirty="0" i="1" lang="en-US">
                <a:solidFill>
                  <a:srgbClr val="02409A"/>
                </a:solidFill>
              </a:rPr>
              <a:t>: an end-to-end reinforcement learning framework for data labelling </a:t>
            </a:r>
            <a:r>
              <a:rPr altLang="zh-CN" dirty="0" lang="en-US"/>
              <a:t>[C]. ICDE, 2021.</a:t>
            </a:r>
          </a:p>
        </p:txBody>
      </p:sp>
      <p:sp>
        <p:nvSpPr>
          <p:cNvPr id="1048643" name="流程图: 过程 4"/>
          <p:cNvSpPr/>
          <p:nvPr/>
        </p:nvSpPr>
        <p:spPr>
          <a:xfrm>
            <a:off x="1328057" y="4193177"/>
            <a:ext cx="1088572" cy="304800"/>
          </a:xfrm>
          <a:prstGeom prst="flowChartProcess"/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44" name="流程图: 过程 5"/>
          <p:cNvSpPr/>
          <p:nvPr/>
        </p:nvSpPr>
        <p:spPr>
          <a:xfrm>
            <a:off x="2908662" y="4193177"/>
            <a:ext cx="1088572" cy="304800"/>
          </a:xfrm>
          <a:prstGeom prst="flowChartProcess"/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45" name="流程图: 过程 11"/>
          <p:cNvSpPr/>
          <p:nvPr/>
        </p:nvSpPr>
        <p:spPr>
          <a:xfrm>
            <a:off x="5146768" y="4193177"/>
            <a:ext cx="1088572" cy="304800"/>
          </a:xfrm>
          <a:prstGeom prst="flowChartProcess"/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46" name="流程图: 过程 16"/>
          <p:cNvSpPr/>
          <p:nvPr/>
        </p:nvSpPr>
        <p:spPr>
          <a:xfrm>
            <a:off x="6683711" y="4193177"/>
            <a:ext cx="1088572" cy="304800"/>
          </a:xfrm>
          <a:prstGeom prst="flowChartProcess"/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A5E12F-523A-4D75-95A2-779F57F5D9E2}" type="slidenum">
              <a:rPr altLang="en-US" lang="zh-CN" smtClean="0"/>
              <a:t>6</a:t>
            </a:fld>
            <a:endParaRPr altLang="en-US" lang="zh-CN"/>
          </a:p>
        </p:txBody>
      </p:sp>
      <p:sp>
        <p:nvSpPr>
          <p:cNvPr id="1048651" name="文本框 7"/>
          <p:cNvSpPr txBox="1"/>
          <p:nvPr/>
        </p:nvSpPr>
        <p:spPr>
          <a:xfrm>
            <a:off x="428281" y="199434"/>
            <a:ext cx="4553622" cy="5613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800" lang="zh-CN" spc="-5">
                <a:solidFill>
                  <a:srgbClr val="FFFFFF"/>
                </a:solidFill>
                <a:latin typeface="Arial"/>
                <a:ea typeface="+mj-ea"/>
                <a:cs typeface="Arial"/>
              </a:rPr>
              <a:t>研究背景</a:t>
            </a:r>
          </a:p>
        </p:txBody>
      </p:sp>
      <p:sp>
        <p:nvSpPr>
          <p:cNvPr id="1048652" name="object 25"/>
          <p:cNvSpPr txBox="1"/>
          <p:nvPr/>
        </p:nvSpPr>
        <p:spPr>
          <a:xfrm>
            <a:off x="875262" y="911488"/>
            <a:ext cx="7553860" cy="952500"/>
          </a:xfrm>
          <a:prstGeom prst="rect"/>
        </p:spPr>
        <p:txBody>
          <a:bodyPr bIns="0" lIns="0" rIns="0" rtlCol="0" tIns="12700" vert="horz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b="1" dirty="0" sz="28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Federated Learning </a:t>
            </a:r>
            <a:r>
              <a:rPr altLang="zh-CN" b="1" dirty="0" sz="28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Insufficient Labeled Data</a:t>
            </a:r>
            <a:endParaRPr b="1" dirty="0" sz="2800" lang="en-US">
              <a:solidFill>
                <a:srgbClr val="44546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8" name="object 21"/>
          <p:cNvGrpSpPr/>
          <p:nvPr/>
        </p:nvGrpSpPr>
        <p:grpSpPr>
          <a:xfrm>
            <a:off x="455246" y="996894"/>
            <a:ext cx="374904" cy="381000"/>
            <a:chOff x="569976" y="1121663"/>
            <a:chExt cx="374904" cy="381000"/>
          </a:xfrm>
        </p:grpSpPr>
        <p:pic>
          <p:nvPicPr>
            <p:cNvPr id="2097158" name="object 22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569976" y="1121663"/>
              <a:ext cx="374904" cy="381000"/>
            </a:xfrm>
            <a:prstGeom prst="rect"/>
          </p:spPr>
        </p:pic>
        <p:sp>
          <p:nvSpPr>
            <p:cNvPr id="1048653" name="object 23"/>
            <p:cNvSpPr/>
            <p:nvPr/>
          </p:nvSpPr>
          <p:spPr>
            <a:xfrm>
              <a:off x="621032" y="1136149"/>
              <a:ext cx="272415" cy="276225"/>
            </a:xfrm>
            <a:custGeom>
              <a:avLst/>
              <a:ahLst/>
              <a:rect l="l" t="t" r="r" b="b"/>
              <a:pathLst>
                <a:path w="272415" h="276225">
                  <a:moveTo>
                    <a:pt x="266096" y="0"/>
                  </a:moveTo>
                  <a:lnTo>
                    <a:pt x="6141" y="0"/>
                  </a:lnTo>
                  <a:lnTo>
                    <a:pt x="0" y="6141"/>
                  </a:lnTo>
                  <a:lnTo>
                    <a:pt x="0" y="269934"/>
                  </a:lnTo>
                  <a:lnTo>
                    <a:pt x="6141" y="276076"/>
                  </a:lnTo>
                  <a:lnTo>
                    <a:pt x="266096" y="276076"/>
                  </a:lnTo>
                  <a:lnTo>
                    <a:pt x="272237" y="269934"/>
                  </a:lnTo>
                  <a:lnTo>
                    <a:pt x="272237" y="13718"/>
                  </a:lnTo>
                  <a:lnTo>
                    <a:pt x="272237" y="6141"/>
                  </a:lnTo>
                  <a:lnTo>
                    <a:pt x="26609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bIns="0" lIns="0" rIns="0" rtlCol="0" tIns="0" wrap="square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pic>
        <p:nvPicPr>
          <p:cNvPr id="2097159" name="图片 3" descr="图片包含 图示  描述已自动生成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923345" y="1607750"/>
            <a:ext cx="7297309" cy="4258097"/>
          </a:xfrm>
          <a:prstGeom prst="rect"/>
        </p:spPr>
      </p:pic>
      <p:grpSp>
        <p:nvGrpSpPr>
          <p:cNvPr id="79" name="组合 6"/>
          <p:cNvGrpSpPr/>
          <p:nvPr/>
        </p:nvGrpSpPr>
        <p:grpSpPr>
          <a:xfrm>
            <a:off x="956846" y="2547663"/>
            <a:ext cx="7230308" cy="2189279"/>
            <a:chOff x="1252800" y="2211631"/>
            <a:chExt cx="6698686" cy="2976237"/>
          </a:xfrm>
        </p:grpSpPr>
        <p:sp>
          <p:nvSpPr>
            <p:cNvPr id="1048654" name="矩形 8"/>
            <p:cNvSpPr/>
            <p:nvPr/>
          </p:nvSpPr>
          <p:spPr>
            <a:xfrm>
              <a:off x="1252800" y="2211631"/>
              <a:ext cx="6698686" cy="2396284"/>
            </a:xfrm>
            <a:prstGeom prst="rect"/>
            <a:solidFill>
              <a:schemeClr val="accent1">
                <a:lumMod val="60000"/>
                <a:lumOff val="40000"/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  <p:sp>
          <p:nvSpPr>
            <p:cNvPr id="1048655" name="矩形 9"/>
            <p:cNvSpPr/>
            <p:nvPr/>
          </p:nvSpPr>
          <p:spPr>
            <a:xfrm>
              <a:off x="1808278" y="2370197"/>
              <a:ext cx="5706675" cy="2817671"/>
            </a:xfrm>
            <a:prstGeom prst="rect"/>
            <a:ln w="19050">
              <a:noFill/>
            </a:ln>
          </p:spPr>
          <p:txBody>
            <a:bodyPr wrap="square">
              <a:spAutoFit/>
            </a:bodyPr>
            <a:p>
              <a:pPr algn="ctr">
                <a:lnSpc>
                  <a:spcPct val="150000"/>
                </a:lnSpc>
              </a:pPr>
              <a:r>
                <a:rPr altLang="en-US" b="1" dirty="0" sz="2000" lang="zh-CN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由于标注成本高或缺乏专家知识进行标记，本地客户端（数据拥有方）所包含的数据常常大部分甚至全部都是没有相应的标签的</a:t>
              </a:r>
            </a:p>
            <a:p>
              <a:pPr algn="ctr">
                <a:lnSpc>
                  <a:spcPct val="150000"/>
                </a:lnSpc>
              </a:pPr>
              <a:endParaRPr altLang="en-US" b="1" dirty="0" sz="2000" lang="zh-CN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048656" name="页脚占位符 2"/>
          <p:cNvSpPr txBox="1"/>
          <p:nvPr/>
        </p:nvSpPr>
        <p:spPr>
          <a:xfrm>
            <a:off x="183008" y="6356351"/>
            <a:ext cx="8246114" cy="415806"/>
          </a:xfrm>
          <a:prstGeom prst="rect"/>
        </p:spPr>
        <p:txBody>
          <a:bodyPr anchor="t" bIns="45720" lIns="91440" rIns="91440" rtlCol="0" tIns="45720" vert="horz"/>
          <a:lstStyle>
            <a:defPPr>
              <a:defRPr lang="en-US"/>
            </a:defPPr>
            <a:lvl1pPr algn="ctr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altLang="zh-CN" dirty="0" lang="en-US"/>
              <a:t>[1] </a:t>
            </a:r>
            <a:r>
              <a:rPr altLang="zh-CN" dirty="0" lang="it-IT"/>
              <a:t>Li K, Li G, Wang Y, et al. </a:t>
            </a:r>
            <a:r>
              <a:rPr altLang="zh-CN" b="1" dirty="0" i="1" lang="en-US" err="1">
                <a:solidFill>
                  <a:srgbClr val="02409A"/>
                </a:solidFill>
              </a:rPr>
              <a:t>CrowdRL</a:t>
            </a:r>
            <a:r>
              <a:rPr altLang="zh-CN" b="1" dirty="0" i="1" lang="en-US">
                <a:solidFill>
                  <a:srgbClr val="02409A"/>
                </a:solidFill>
              </a:rPr>
              <a:t>: an end-to-end reinforcement learning framework for data labelling </a:t>
            </a:r>
            <a:r>
              <a:rPr altLang="zh-CN" dirty="0" lang="en-US"/>
              <a:t>[C]. ICDE, 2021.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A5E12F-523A-4D75-95A2-779F57F5D9E2}" type="slidenum">
              <a:rPr altLang="en-US" lang="zh-CN" smtClean="0"/>
              <a:t>7</a:t>
            </a:fld>
            <a:endParaRPr altLang="en-US" lang="zh-CN"/>
          </a:p>
        </p:txBody>
      </p:sp>
      <p:sp>
        <p:nvSpPr>
          <p:cNvPr id="1048661" name="页脚占位符 2"/>
          <p:cNvSpPr txBox="1"/>
          <p:nvPr/>
        </p:nvSpPr>
        <p:spPr>
          <a:xfrm>
            <a:off x="183008" y="6356351"/>
            <a:ext cx="8730404" cy="415806"/>
          </a:xfrm>
          <a:prstGeom prst="rect"/>
        </p:spPr>
        <p:txBody>
          <a:bodyPr anchor="t" bIns="45720" lIns="91440" rIns="91440" rtlCol="0" tIns="45720" vert="horz"/>
          <a:lstStyle>
            <a:defPPr>
              <a:defRPr lang="en-US"/>
            </a:defPPr>
            <a:lvl1pPr algn="ctr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altLang="zh-CN" dirty="0" lang="en-US"/>
              <a:t>[1] </a:t>
            </a:r>
            <a:r>
              <a:rPr altLang="zh-CN" dirty="0" lang="nl-NL"/>
              <a:t>Lei S, Zhang H, Wang K, et al</a:t>
            </a:r>
            <a:r>
              <a:rPr altLang="zh-CN" dirty="0" lang="en-US"/>
              <a:t>. </a:t>
            </a:r>
            <a:r>
              <a:rPr altLang="zh-CN" b="1" dirty="0" i="1" lang="en-US">
                <a:solidFill>
                  <a:srgbClr val="02409A"/>
                </a:solidFill>
              </a:rPr>
              <a:t>How training data affect the accuracy and robustness of neural networks for image classification</a:t>
            </a:r>
            <a:r>
              <a:rPr altLang="zh-CN" dirty="0" lang="en-US"/>
              <a:t>[J]. 2018.</a:t>
            </a:r>
          </a:p>
        </p:txBody>
      </p:sp>
      <p:sp>
        <p:nvSpPr>
          <p:cNvPr id="1048662" name="文本框 2"/>
          <p:cNvSpPr txBox="1"/>
          <p:nvPr/>
        </p:nvSpPr>
        <p:spPr>
          <a:xfrm>
            <a:off x="428281" y="199434"/>
            <a:ext cx="4553622" cy="5613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800" lang="zh-CN" spc="-5">
                <a:solidFill>
                  <a:srgbClr val="FFFFFF"/>
                </a:solidFill>
                <a:latin typeface="Arial"/>
                <a:ea typeface="+mj-ea"/>
                <a:cs typeface="Arial"/>
              </a:rPr>
              <a:t>研究背景</a:t>
            </a:r>
          </a:p>
        </p:txBody>
      </p:sp>
      <p:sp>
        <p:nvSpPr>
          <p:cNvPr id="1048663" name="object 25"/>
          <p:cNvSpPr txBox="1"/>
          <p:nvPr/>
        </p:nvSpPr>
        <p:spPr>
          <a:xfrm>
            <a:off x="875262" y="911488"/>
            <a:ext cx="6639635" cy="482600"/>
          </a:xfrm>
          <a:prstGeom prst="rect"/>
        </p:spPr>
        <p:txBody>
          <a:bodyPr bIns="0" lIns="0" rIns="0" rtlCol="0" tIns="12700" vert="horz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altLang="zh-CN" b="1" dirty="0" sz="28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training data size affect the accuracy</a:t>
            </a:r>
            <a:r>
              <a:rPr altLang="en-US" b="1" dirty="0" sz="2800" lang="zh-CN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？</a:t>
            </a:r>
            <a:endParaRPr b="1" dirty="0" sz="2800" lang="en-US">
              <a:solidFill>
                <a:srgbClr val="44546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3" name="object 21"/>
          <p:cNvGrpSpPr/>
          <p:nvPr/>
        </p:nvGrpSpPr>
        <p:grpSpPr>
          <a:xfrm>
            <a:off x="455246" y="996894"/>
            <a:ext cx="374904" cy="381000"/>
            <a:chOff x="569976" y="1121663"/>
            <a:chExt cx="374904" cy="381000"/>
          </a:xfrm>
        </p:grpSpPr>
        <p:pic>
          <p:nvPicPr>
            <p:cNvPr id="2097160" name="object 22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569976" y="1121663"/>
              <a:ext cx="374904" cy="381000"/>
            </a:xfrm>
            <a:prstGeom prst="rect"/>
          </p:spPr>
        </p:pic>
        <p:sp>
          <p:nvSpPr>
            <p:cNvPr id="1048664" name="object 23"/>
            <p:cNvSpPr/>
            <p:nvPr/>
          </p:nvSpPr>
          <p:spPr>
            <a:xfrm>
              <a:off x="621032" y="1136149"/>
              <a:ext cx="272415" cy="276225"/>
            </a:xfrm>
            <a:custGeom>
              <a:avLst/>
              <a:ahLst/>
              <a:rect l="l" t="t" r="r" b="b"/>
              <a:pathLst>
                <a:path w="272415" h="276225">
                  <a:moveTo>
                    <a:pt x="266096" y="0"/>
                  </a:moveTo>
                  <a:lnTo>
                    <a:pt x="6141" y="0"/>
                  </a:lnTo>
                  <a:lnTo>
                    <a:pt x="0" y="6141"/>
                  </a:lnTo>
                  <a:lnTo>
                    <a:pt x="0" y="269934"/>
                  </a:lnTo>
                  <a:lnTo>
                    <a:pt x="6141" y="276076"/>
                  </a:lnTo>
                  <a:lnTo>
                    <a:pt x="266096" y="276076"/>
                  </a:lnTo>
                  <a:lnTo>
                    <a:pt x="272237" y="269934"/>
                  </a:lnTo>
                  <a:lnTo>
                    <a:pt x="272237" y="13718"/>
                  </a:lnTo>
                  <a:lnTo>
                    <a:pt x="272237" y="6141"/>
                  </a:lnTo>
                  <a:lnTo>
                    <a:pt x="26609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bIns="0" lIns="0" rIns="0" rtlCol="0" tIns="0" wrap="square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1048665" name="文本框 16"/>
          <p:cNvSpPr txBox="1"/>
          <p:nvPr/>
        </p:nvSpPr>
        <p:spPr>
          <a:xfrm>
            <a:off x="557420" y="4810041"/>
            <a:ext cx="8132614" cy="1005839"/>
          </a:xfrm>
          <a:prstGeom prst="rect"/>
          <a:noFill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altLang="en-US" b="1" dirty="0" lang="zh-CN">
                <a:solidFill>
                  <a:srgbClr val="FF0000"/>
                </a:solidFill>
                <a:latin typeface="+mn-ea"/>
              </a:rPr>
              <a:t>标记数据不足</a:t>
            </a:r>
            <a:r>
              <a:rPr altLang="en-US" dirty="0" lang="zh-CN">
                <a:latin typeface="+mn-ea"/>
              </a:rPr>
              <a:t>会损害模型性能。同时从图中可以发现</a:t>
            </a:r>
            <a:r>
              <a:rPr altLang="en-US" b="1" dirty="0" lang="zh-CN">
                <a:solidFill>
                  <a:schemeClr val="accent1"/>
                </a:solidFill>
                <a:latin typeface="+mn-ea"/>
              </a:rPr>
              <a:t>利用无标签数据</a:t>
            </a:r>
            <a:r>
              <a:rPr altLang="en-US" dirty="0" lang="zh-CN">
                <a:latin typeface="+mn-ea"/>
              </a:rPr>
              <a:t>可以提升模型的准确率。</a:t>
            </a:r>
          </a:p>
        </p:txBody>
      </p:sp>
      <p:pic>
        <p:nvPicPr>
          <p:cNvPr id="2097161" name="图片 19" descr="图示  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r="49997"/>
          <a:stretch>
            <a:fillRect/>
          </a:stretch>
        </p:blipFill>
        <p:spPr>
          <a:xfrm>
            <a:off x="2882963" y="1543170"/>
            <a:ext cx="2865491" cy="3123319"/>
          </a:xfrm>
          <a:prstGeom prst="rect"/>
        </p:spPr>
      </p:pic>
      <p:grpSp>
        <p:nvGrpSpPr>
          <p:cNvPr id="84" name="组合 3"/>
          <p:cNvGrpSpPr/>
          <p:nvPr/>
        </p:nvGrpSpPr>
        <p:grpSpPr>
          <a:xfrm>
            <a:off x="956846" y="2547663"/>
            <a:ext cx="7230308" cy="1762673"/>
            <a:chOff x="1252800" y="2211631"/>
            <a:chExt cx="6698686" cy="2396284"/>
          </a:xfrm>
        </p:grpSpPr>
        <p:sp>
          <p:nvSpPr>
            <p:cNvPr id="1048666" name="矩形 8"/>
            <p:cNvSpPr/>
            <p:nvPr/>
          </p:nvSpPr>
          <p:spPr>
            <a:xfrm>
              <a:off x="1252800" y="2211631"/>
              <a:ext cx="6698686" cy="2396284"/>
            </a:xfrm>
            <a:prstGeom prst="rect"/>
            <a:solidFill>
              <a:schemeClr val="accent1">
                <a:lumMod val="60000"/>
                <a:lumOff val="40000"/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  <p:sp>
          <p:nvSpPr>
            <p:cNvPr id="1048667" name="矩形 9"/>
            <p:cNvSpPr/>
            <p:nvPr/>
          </p:nvSpPr>
          <p:spPr>
            <a:xfrm>
              <a:off x="1808278" y="2370197"/>
              <a:ext cx="5706675" cy="2144330"/>
            </a:xfrm>
            <a:prstGeom prst="rect"/>
            <a:ln w="19050">
              <a:noFill/>
            </a:ln>
          </p:spPr>
          <p:txBody>
            <a:bodyPr wrap="square">
              <a:spAutoFit/>
            </a:bodyPr>
            <a:p>
              <a:pPr algn="ctr">
                <a:lnSpc>
                  <a:spcPct val="150000"/>
                </a:lnSpc>
              </a:pPr>
              <a:r>
                <a:rPr altLang="en-US" b="1" dirty="0" sz="2000" lang="zh-CN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与集中式环境相同，联邦环境下仅使用有限的有标签数据学习会降低模型的精度，因此我们需要充分利用无标签数据来缓解模型训练不足的问题</a:t>
              </a:r>
            </a:p>
          </p:txBody>
        </p:sp>
      </p:grp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A5E12F-523A-4D75-95A2-779F57F5D9E2}" type="slidenum">
              <a:rPr altLang="en-US" lang="zh-CN" smtClean="0"/>
              <a:t>8</a:t>
            </a:fld>
            <a:endParaRPr altLang="en-US" lang="zh-CN"/>
          </a:p>
        </p:txBody>
      </p:sp>
      <p:sp>
        <p:nvSpPr>
          <p:cNvPr id="1048672" name="文本框 2"/>
          <p:cNvSpPr txBox="1"/>
          <p:nvPr/>
        </p:nvSpPr>
        <p:spPr>
          <a:xfrm>
            <a:off x="428281" y="199434"/>
            <a:ext cx="4553622" cy="5613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800" lang="zh-CN" spc="-5">
                <a:solidFill>
                  <a:srgbClr val="FFFFFF"/>
                </a:solidFill>
                <a:latin typeface="Arial"/>
                <a:ea typeface="+mj-ea"/>
                <a:cs typeface="Arial"/>
              </a:rPr>
              <a:t>研究背景</a:t>
            </a:r>
          </a:p>
        </p:txBody>
      </p:sp>
      <p:sp>
        <p:nvSpPr>
          <p:cNvPr id="1048673" name="object 25"/>
          <p:cNvSpPr txBox="1"/>
          <p:nvPr/>
        </p:nvSpPr>
        <p:spPr>
          <a:xfrm>
            <a:off x="875262" y="911488"/>
            <a:ext cx="6639635" cy="482600"/>
          </a:xfrm>
          <a:prstGeom prst="rect"/>
        </p:spPr>
        <p:txBody>
          <a:bodyPr bIns="0" lIns="0" rIns="0" rtlCol="0" tIns="12700" vert="horz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altLang="zh-CN" b="1" dirty="0" sz="28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Semi-Supervised Learning</a:t>
            </a:r>
            <a:endParaRPr b="1" dirty="0" sz="2800" lang="en-US">
              <a:solidFill>
                <a:srgbClr val="44546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8" name="object 21"/>
          <p:cNvGrpSpPr/>
          <p:nvPr/>
        </p:nvGrpSpPr>
        <p:grpSpPr>
          <a:xfrm>
            <a:off x="455246" y="996894"/>
            <a:ext cx="374904" cy="381000"/>
            <a:chOff x="569976" y="1121663"/>
            <a:chExt cx="374904" cy="381000"/>
          </a:xfrm>
        </p:grpSpPr>
        <p:pic>
          <p:nvPicPr>
            <p:cNvPr id="2097162" name="object 22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569976" y="1121663"/>
              <a:ext cx="374904" cy="381000"/>
            </a:xfrm>
            <a:prstGeom prst="rect"/>
          </p:spPr>
        </p:pic>
        <p:sp>
          <p:nvSpPr>
            <p:cNvPr id="1048674" name="object 23"/>
            <p:cNvSpPr/>
            <p:nvPr/>
          </p:nvSpPr>
          <p:spPr>
            <a:xfrm>
              <a:off x="621032" y="1136149"/>
              <a:ext cx="272415" cy="276225"/>
            </a:xfrm>
            <a:custGeom>
              <a:avLst/>
              <a:ahLst/>
              <a:rect l="l" t="t" r="r" b="b"/>
              <a:pathLst>
                <a:path w="272415" h="276225">
                  <a:moveTo>
                    <a:pt x="266096" y="0"/>
                  </a:moveTo>
                  <a:lnTo>
                    <a:pt x="6141" y="0"/>
                  </a:lnTo>
                  <a:lnTo>
                    <a:pt x="0" y="6141"/>
                  </a:lnTo>
                  <a:lnTo>
                    <a:pt x="0" y="269934"/>
                  </a:lnTo>
                  <a:lnTo>
                    <a:pt x="6141" y="276076"/>
                  </a:lnTo>
                  <a:lnTo>
                    <a:pt x="266096" y="276076"/>
                  </a:lnTo>
                  <a:lnTo>
                    <a:pt x="272237" y="269934"/>
                  </a:lnTo>
                  <a:lnTo>
                    <a:pt x="272237" y="13718"/>
                  </a:lnTo>
                  <a:lnTo>
                    <a:pt x="272237" y="6141"/>
                  </a:lnTo>
                  <a:lnTo>
                    <a:pt x="26609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bIns="0" lIns="0" rIns="0" rtlCol="0" tIns="0" wrap="square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1048675" name="文本框 3"/>
          <p:cNvSpPr txBox="1"/>
          <p:nvPr/>
        </p:nvSpPr>
        <p:spPr>
          <a:xfrm>
            <a:off x="506302" y="1396890"/>
            <a:ext cx="8215136" cy="2377440"/>
          </a:xfrm>
          <a:prstGeom prst="rect"/>
          <a:noFill/>
        </p:spPr>
        <p:txBody>
          <a:bodyPr wrap="square">
            <a:spAutoFit/>
          </a:bodyPr>
          <a:p>
            <a:pPr algn="l" indent="-285750" marL="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altLang="en-US" b="1" dirty="0" lang="zh-CN">
                <a:latin typeface="+mn-ea"/>
              </a:rPr>
              <a:t>如何</a:t>
            </a:r>
            <a:r>
              <a:rPr altLang="en-US" b="1" dirty="0" i="0" lang="zh-CN">
                <a:effectLst/>
                <a:latin typeface="+mn-ea"/>
              </a:rPr>
              <a:t>利用</a:t>
            </a:r>
            <a:r>
              <a:rPr altLang="en-US" b="1" dirty="0" lang="zh-CN">
                <a:latin typeface="+mn-ea"/>
              </a:rPr>
              <a:t>无标签</a:t>
            </a:r>
            <a:r>
              <a:rPr altLang="en-US" b="1" dirty="0" i="0" lang="zh-CN">
                <a:effectLst/>
                <a:latin typeface="+mn-ea"/>
              </a:rPr>
              <a:t>数据？</a:t>
            </a:r>
            <a:endParaRPr altLang="zh-CN" b="1" dirty="0" lang="en-US">
              <a:latin typeface="+mn-ea"/>
            </a:endParaRPr>
          </a:p>
          <a:p>
            <a:pPr indent="-342900" lvl="1" marL="800100">
              <a:lnSpc>
                <a:spcPct val="200000"/>
              </a:lnSpc>
              <a:buFont typeface="+mj-ea"/>
              <a:buAutoNum type="circleNumDbPlain"/>
            </a:pPr>
            <a:r>
              <a:rPr altLang="zh-CN" b="1" dirty="0" lang="en-US">
                <a:latin typeface="+mn-ea"/>
              </a:rPr>
              <a:t>Self-training </a:t>
            </a:r>
            <a:r>
              <a:rPr altLang="en-US" dirty="0" lang="zh-CN">
                <a:latin typeface="+mn-ea"/>
              </a:rPr>
              <a:t>从一个</a:t>
            </a:r>
            <a:r>
              <a:rPr altLang="en-US" b="1" dirty="0" lang="zh-CN">
                <a:latin typeface="+mn-ea"/>
              </a:rPr>
              <a:t>预训练模型</a:t>
            </a:r>
            <a:r>
              <a:rPr altLang="en-US" dirty="0" lang="zh-CN">
                <a:latin typeface="+mn-ea"/>
              </a:rPr>
              <a:t>中为无标记数据添加人工标</a:t>
            </a:r>
            <a:endParaRPr altLang="zh-CN" dirty="0" lang="en-US">
              <a:latin typeface="+mn-ea"/>
            </a:endParaRPr>
          </a:p>
          <a:p>
            <a:pPr indent="-342900" lvl="1" marL="800100">
              <a:lnSpc>
                <a:spcPct val="200000"/>
              </a:lnSpc>
              <a:buFont typeface="+mj-ea"/>
              <a:buAutoNum type="circleNumDbPlain"/>
            </a:pPr>
            <a:r>
              <a:rPr altLang="zh-CN" b="1" dirty="0" lang="en-US">
                <a:solidFill>
                  <a:schemeClr val="accent1"/>
                </a:solidFill>
                <a:latin typeface="+mn-ea"/>
              </a:rPr>
              <a:t>Pseudo-labeling</a:t>
            </a:r>
            <a:r>
              <a:rPr altLang="zh-CN" b="1" dirty="0" lang="en-US">
                <a:latin typeface="+mn-ea"/>
              </a:rPr>
              <a:t> </a:t>
            </a:r>
            <a:r>
              <a:rPr altLang="en-US" dirty="0" lang="zh-CN">
                <a:latin typeface="+mn-ea"/>
              </a:rPr>
              <a:t>将模型对无标记数据的</a:t>
            </a:r>
            <a:r>
              <a:rPr altLang="en-US" b="1" dirty="0" lang="zh-CN">
                <a:latin typeface="+mn-ea"/>
              </a:rPr>
              <a:t>预测转换为硬标</a:t>
            </a:r>
            <a:endParaRPr altLang="zh-CN" b="1" dirty="0" lang="en-US">
              <a:latin typeface="+mn-ea"/>
            </a:endParaRPr>
          </a:p>
          <a:p>
            <a:pPr indent="-342900" lvl="1" marL="800100">
              <a:lnSpc>
                <a:spcPct val="200000"/>
              </a:lnSpc>
              <a:buFont typeface="+mj-ea"/>
              <a:buAutoNum type="circleNumDbPlain"/>
            </a:pPr>
            <a:r>
              <a:rPr altLang="zh-CN" b="1" dirty="0" lang="en-US">
                <a:latin typeface="+mn-ea"/>
              </a:rPr>
              <a:t>Consistency</a:t>
            </a:r>
            <a:r>
              <a:rPr altLang="en-US" b="1" dirty="0" lang="zh-CN">
                <a:latin typeface="+mn-ea"/>
              </a:rPr>
              <a:t> </a:t>
            </a:r>
            <a:r>
              <a:rPr altLang="zh-CN" b="1" dirty="0" lang="en-US">
                <a:latin typeface="+mn-ea"/>
              </a:rPr>
              <a:t>regularization </a:t>
            </a:r>
            <a:r>
              <a:rPr altLang="en-US" b="0" dirty="0" i="0" lang="zh-CN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一个模型对</a:t>
            </a:r>
            <a:r>
              <a:rPr altLang="en-US" b="1" dirty="0" i="0" lang="zh-CN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相似的输入有相似的输出</a:t>
            </a:r>
            <a:endParaRPr altLang="zh-CN" b="1" dirty="0" i="0" lang="en-US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1048676" name="文本框 11"/>
          <p:cNvSpPr txBox="1"/>
          <p:nvPr/>
        </p:nvSpPr>
        <p:spPr>
          <a:xfrm>
            <a:off x="506302" y="3548394"/>
            <a:ext cx="8215136" cy="2987040"/>
          </a:xfrm>
          <a:prstGeom prst="rect"/>
          <a:noFill/>
        </p:spPr>
        <p:txBody>
          <a:bodyPr wrap="square">
            <a:spAutoFit/>
          </a:bodyPr>
          <a:p>
            <a:pPr algn="l" indent="-285750" marL="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altLang="en-US" b="1" dirty="0" lang="zh-CN">
                <a:latin typeface="+mn-ea"/>
              </a:rPr>
              <a:t>相关工作</a:t>
            </a:r>
          </a:p>
          <a:p>
            <a:pPr indent="-285750" lvl="1" marL="7429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altLang="zh-CN" b="1" dirty="0" i="1" lang="en-US"/>
              <a:t>UDA——</a:t>
            </a:r>
            <a:r>
              <a:rPr altLang="zh-CN" b="1" dirty="0" lang="en-US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①</a:t>
            </a:r>
            <a:endParaRPr altLang="zh-CN" b="1" dirty="0" lang="en-US"/>
          </a:p>
          <a:p>
            <a:pPr indent="-285750" lvl="1" marL="7429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altLang="zh-CN" b="1" dirty="0" i="1" lang="en-US" err="1"/>
              <a:t>MixMatch</a:t>
            </a:r>
            <a:r>
              <a:rPr altLang="zh-CN" b="1" dirty="0" i="1" lang="en-US"/>
              <a:t>——</a:t>
            </a:r>
            <a:r>
              <a:rPr altLang="zh-CN" b="1" dirty="0" lang="en-US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②+③</a:t>
            </a:r>
            <a:endParaRPr altLang="zh-CN" b="1" dirty="0" lang="en-US"/>
          </a:p>
          <a:p>
            <a:pPr indent="-285750" lvl="1" marL="7429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altLang="zh-CN" b="1" dirty="0" i="1" lang="en-US" err="1"/>
              <a:t>ReMixMatch</a:t>
            </a:r>
            <a:r>
              <a:rPr altLang="zh-CN" b="1" dirty="0" i="1" lang="en-US"/>
              <a:t>——</a:t>
            </a:r>
            <a:r>
              <a:rPr altLang="zh-CN" b="1" dirty="0" lang="en-US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②+③</a:t>
            </a:r>
            <a:endParaRPr altLang="zh-CN" b="1" dirty="0" i="1" lang="en-US"/>
          </a:p>
          <a:p>
            <a:pPr indent="-285750" lvl="1" marL="7429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altLang="zh-CN" b="1" dirty="0" i="1" lang="en-US" err="1"/>
              <a:t>FixMatch</a:t>
            </a:r>
            <a:r>
              <a:rPr altLang="zh-CN" b="1" dirty="0" i="1" lang="en-US"/>
              <a:t>——</a:t>
            </a:r>
            <a:r>
              <a:rPr altLang="zh-CN" b="1" dirty="0" lang="en-US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②</a:t>
            </a:r>
            <a:endParaRPr altLang="zh-CN" b="1" dirty="0" i="1" lang="en-US">
              <a:effectLst/>
              <a:latin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A5E12F-523A-4D75-95A2-779F57F5D9E2}" type="slidenum">
              <a:rPr altLang="en-US" lang="zh-CN" smtClean="0"/>
              <a:t>9</a:t>
            </a:fld>
            <a:endParaRPr altLang="en-US" lang="zh-CN"/>
          </a:p>
        </p:txBody>
      </p:sp>
      <p:sp>
        <p:nvSpPr>
          <p:cNvPr id="1048681" name="页脚占位符 2"/>
          <p:cNvSpPr txBox="1"/>
          <p:nvPr/>
        </p:nvSpPr>
        <p:spPr>
          <a:xfrm>
            <a:off x="183008" y="6356351"/>
            <a:ext cx="8730404" cy="415806"/>
          </a:xfrm>
          <a:prstGeom prst="rect"/>
        </p:spPr>
        <p:txBody>
          <a:bodyPr anchor="t" bIns="45720" lIns="91440" rIns="91440" rtlCol="0" tIns="45720" vert="horz"/>
          <a:lstStyle>
            <a:defPPr>
              <a:defRPr lang="en-US"/>
            </a:defPPr>
            <a:lvl1pPr algn="ctr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altLang="zh-CN" dirty="0" lang="en-US"/>
              <a:t>[1] </a:t>
            </a:r>
            <a:r>
              <a:rPr altLang="zh-CN" dirty="0" lang="en-US" err="1"/>
              <a:t>Jeong</a:t>
            </a:r>
            <a:r>
              <a:rPr altLang="zh-CN" dirty="0" lang="en-US"/>
              <a:t> W et al. </a:t>
            </a:r>
            <a:r>
              <a:rPr altLang="zh-CN" b="1" dirty="0" i="1" lang="en-US">
                <a:solidFill>
                  <a:srgbClr val="02409A"/>
                </a:solidFill>
              </a:rPr>
              <a:t>Federated Semi-Supervised Learning with Inter-Client Consistency &amp; Disjoint Learning</a:t>
            </a:r>
            <a:r>
              <a:rPr altLang="zh-CN" dirty="0" lang="en-US"/>
              <a:t>[C]. ICLR, 2021.</a:t>
            </a:r>
          </a:p>
        </p:txBody>
      </p:sp>
      <p:sp>
        <p:nvSpPr>
          <p:cNvPr id="1048682" name="文本框 17"/>
          <p:cNvSpPr txBox="1"/>
          <p:nvPr/>
        </p:nvSpPr>
        <p:spPr>
          <a:xfrm>
            <a:off x="541165" y="4291980"/>
            <a:ext cx="8061669" cy="1920240"/>
          </a:xfrm>
          <a:prstGeom prst="rect"/>
          <a:noFill/>
        </p:spPr>
        <p:txBody>
          <a:bodyPr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="1" dirty="0" lang="zh-CN">
                <a:solidFill>
                  <a:schemeClr val="accent1"/>
                </a:solidFill>
                <a:effectLst/>
              </a:rPr>
              <a:t>标签在客户端</a:t>
            </a:r>
            <a:r>
              <a:rPr altLang="en-US" b="1" dirty="0" lang="zh-CN">
                <a:effectLst/>
              </a:rPr>
              <a:t>：其中参与模型训练的带标签数据和无标签数据均存放于本地客户端</a:t>
            </a:r>
            <a:endParaRPr altLang="zh-CN" b="1" dirty="0" lang="en-US">
              <a:effectLst/>
            </a:endParaRP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="1" dirty="0" i="0" lang="zh-CN">
                <a:solidFill>
                  <a:schemeClr val="accent1"/>
                </a:solidFill>
                <a:effectLst/>
                <a:latin typeface="-apple-system"/>
              </a:rPr>
              <a:t>标签在服务器端</a:t>
            </a:r>
            <a:r>
              <a:rPr altLang="en-US" b="1" dirty="0" i="0" lang="zh-CN">
                <a:effectLst/>
                <a:latin typeface="-apple-system"/>
              </a:rPr>
              <a:t>：其中参与模型训练的带标签数据被存放在服务端中，而大量的无标签数据却存放在本地客户端中</a:t>
            </a:r>
          </a:p>
        </p:txBody>
      </p:sp>
      <p:sp>
        <p:nvSpPr>
          <p:cNvPr id="1048683" name="文本框 2"/>
          <p:cNvSpPr txBox="1"/>
          <p:nvPr/>
        </p:nvSpPr>
        <p:spPr>
          <a:xfrm>
            <a:off x="428281" y="199434"/>
            <a:ext cx="4553622" cy="5613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800" lang="zh-CN" spc="-5">
                <a:solidFill>
                  <a:srgbClr val="FFFFFF"/>
                </a:solidFill>
                <a:latin typeface="Arial"/>
                <a:ea typeface="+mj-ea"/>
                <a:cs typeface="Arial"/>
              </a:rPr>
              <a:t>研究背景</a:t>
            </a:r>
          </a:p>
        </p:txBody>
      </p:sp>
      <p:sp>
        <p:nvSpPr>
          <p:cNvPr id="1048684" name="object 25"/>
          <p:cNvSpPr txBox="1"/>
          <p:nvPr/>
        </p:nvSpPr>
        <p:spPr>
          <a:xfrm>
            <a:off x="875262" y="911488"/>
            <a:ext cx="7671471" cy="482600"/>
          </a:xfrm>
          <a:prstGeom prst="rect"/>
        </p:spPr>
        <p:txBody>
          <a:bodyPr bIns="0" lIns="0" rIns="0" rtlCol="0" tIns="12700" vert="horz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b="1" dirty="0" sz="28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Semi-Supervised Federated Learning</a:t>
            </a:r>
            <a:r>
              <a:rPr altLang="en-US" b="1" dirty="0" sz="2800" lang="zh-CN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altLang="zh-CN" b="1" dirty="0" sz="28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(SSFL)</a:t>
            </a:r>
            <a:r>
              <a:rPr b="1" dirty="0" sz="2800" lang="en-US">
                <a:solidFill>
                  <a:srgbClr val="4454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pSp>
        <p:nvGrpSpPr>
          <p:cNvPr id="92" name="object 21"/>
          <p:cNvGrpSpPr/>
          <p:nvPr/>
        </p:nvGrpSpPr>
        <p:grpSpPr>
          <a:xfrm>
            <a:off x="455246" y="996894"/>
            <a:ext cx="374904" cy="381000"/>
            <a:chOff x="569976" y="1121663"/>
            <a:chExt cx="374904" cy="381000"/>
          </a:xfrm>
        </p:grpSpPr>
        <p:pic>
          <p:nvPicPr>
            <p:cNvPr id="2097163" name="object 22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569976" y="1121663"/>
              <a:ext cx="374904" cy="381000"/>
            </a:xfrm>
            <a:prstGeom prst="rect"/>
          </p:spPr>
        </p:pic>
        <p:sp>
          <p:nvSpPr>
            <p:cNvPr id="1048685" name="object 23"/>
            <p:cNvSpPr/>
            <p:nvPr/>
          </p:nvSpPr>
          <p:spPr>
            <a:xfrm>
              <a:off x="621032" y="1136149"/>
              <a:ext cx="272415" cy="276225"/>
            </a:xfrm>
            <a:custGeom>
              <a:avLst/>
              <a:ahLst/>
              <a:rect l="l" t="t" r="r" b="b"/>
              <a:pathLst>
                <a:path w="272415" h="276225">
                  <a:moveTo>
                    <a:pt x="266096" y="0"/>
                  </a:moveTo>
                  <a:lnTo>
                    <a:pt x="6141" y="0"/>
                  </a:lnTo>
                  <a:lnTo>
                    <a:pt x="0" y="6141"/>
                  </a:lnTo>
                  <a:lnTo>
                    <a:pt x="0" y="269934"/>
                  </a:lnTo>
                  <a:lnTo>
                    <a:pt x="6141" y="276076"/>
                  </a:lnTo>
                  <a:lnTo>
                    <a:pt x="266096" y="276076"/>
                  </a:lnTo>
                  <a:lnTo>
                    <a:pt x="272237" y="269934"/>
                  </a:lnTo>
                  <a:lnTo>
                    <a:pt x="272237" y="13718"/>
                  </a:lnTo>
                  <a:lnTo>
                    <a:pt x="272237" y="6141"/>
                  </a:lnTo>
                  <a:lnTo>
                    <a:pt x="26609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bIns="0" lIns="0" rIns="0" rtlCol="0" tIns="0" wrap="square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pic>
        <p:nvPicPr>
          <p:cNvPr id="2097164" name="图片 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948074" y="1482760"/>
            <a:ext cx="7200272" cy="2582755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组会字体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演示文稿</dc:title>
  <dc:creator>王佳伟</dc:creator>
  <cp:lastModifiedBy>Wang Jiawei</cp:lastModifiedBy>
  <dcterms:created xsi:type="dcterms:W3CDTF">2021-05-15T10:35:10Z</dcterms:created>
  <dcterms:modified xsi:type="dcterms:W3CDTF">2024-02-17T11:41:28Z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7c95fcf9a5764e9a85f77b4b37bfa6c1_22</vt:lpwstr>
  </property>
</Properties>
</file>